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12" y="-7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488ED66-A167-49C9-8544-EA966FD85407}" type="slidenum">
              <a:t>‹#›</a:t>
            </a:fld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2801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ru-RU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ru-RU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ru-RU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ru-RU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63282F5-162A-49D0-BC12-D4FEC119E49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30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ru-RU" sz="2000" b="0" i="0" u="none" strike="noStrike" kern="1200" cap="none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4951F3-180D-4EFC-9451-5FCB839AB5C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4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80F6CE-635F-4220-855A-003644D026F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1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1905000"/>
            <a:ext cx="2266950" cy="4248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1905000"/>
            <a:ext cx="6653212" cy="4248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3BBA0A-3F57-4789-8B2F-C4F6450E12C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9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79BF7F-86B7-4056-93F6-1B4E8CAE0A6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2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2DDE8F-6B37-45F7-8223-C2719EFBEDD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57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2AF7E3-D010-4876-B234-9DE6995D445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6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2020888"/>
            <a:ext cx="4459287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2020888"/>
            <a:ext cx="4460875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D511A7-F5AA-465D-8369-9F382B726AE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343A05-2BFC-4C26-9536-21A863DDB38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3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958869-3024-4644-BF4D-A3870284CA5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9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10F8D7-E035-4AE5-A191-079E187FCE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6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C4F4D2-DC19-454B-88B0-E8BA95B04C6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8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63C008-2DC1-437B-9554-4C5CA1EFC80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04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2043E9-3C8B-4A01-94B8-2C33C39F1CF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6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C0AB93-5124-4853-AA97-7EBC0B03600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4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407988"/>
            <a:ext cx="2266950" cy="6288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407988"/>
            <a:ext cx="6653212" cy="6288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6E0560-6D8C-45A1-B80E-622B79E0235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4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B6A3B7-1BF0-48A5-87E3-498D82490D0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1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DFC33E-C51C-4FD3-8D35-512BAED2053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4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D96BFB-E5B1-4D63-AF88-2F93DA05D9E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9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2232025"/>
            <a:ext cx="4459287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2232025"/>
            <a:ext cx="44608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616A1C-8323-403F-B1B5-5A1414D1672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0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FFCF89-120E-4EAD-AE43-3040F6F90EB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6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7885FB-F733-484B-A468-15A3C0585C6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9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A3733F-05E9-48D8-9F88-219CC4442F4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8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238098-7008-4389-AE0E-570840BC771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21D153-4B3D-446A-B349-C933E8A8F8D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6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391E1A-FC74-4392-B727-8476E0E9555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8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087FB3-BAA5-4CF4-A341-4099FAEC3DE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3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969963"/>
            <a:ext cx="2266950" cy="56546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969963"/>
            <a:ext cx="6653212" cy="5654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30AD03-D4DE-4CA5-9B7A-A564AD74180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49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3455988"/>
            <a:ext cx="4459287" cy="2697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3455988"/>
            <a:ext cx="4460875" cy="2697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EAD1DB-7878-4B0D-9179-944F1FC8A54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1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62BC14-4C71-4914-A7E0-CACE654FC83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D743DB-B34D-4C42-A871-864EF93E648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3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5E15D0-FD34-41E6-ACC7-41672E8B0F3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AEC60C-06F1-4331-BDD6-A5FC31127A1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5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113DC1-2626-42D2-87F6-39D4FFE1C30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5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3456000"/>
            <a:ext cx="9071640" cy="269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18000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ru-RU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ctr" hangingPunct="0">
              <a:buNone/>
              <a:tabLst/>
              <a:defRPr lang="ru-RU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58736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ru-RU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C2BB602-F8AB-4556-AC8A-C909ECDB13D3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hangingPunct="0">
        <a:tabLst/>
        <a:defRPr lang="ru-RU" sz="4400" b="0" i="0" u="none" strike="noStrike" kern="1200" cap="none">
          <a:ln>
            <a:noFill/>
          </a:ln>
          <a:solidFill>
            <a:srgbClr val="FFFFFF"/>
          </a:solidFill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ru-RU" sz="3200" b="0" i="0" u="none" strike="noStrike" kern="1200" cap="none">
          <a:ln>
            <a:noFill/>
          </a:ln>
          <a:solidFill>
            <a:srgbClr val="FFFFFF"/>
          </a:solidFill>
          <a:latin typeface="Liberation Sans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408600"/>
            <a:ext cx="9071640" cy="126252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2020679"/>
            <a:ext cx="9071640" cy="46753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21600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ru-RU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ctr" hangingPunct="0">
              <a:buNone/>
              <a:tabLst/>
              <a:defRPr lang="ru-RU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62336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ru-RU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471FBC8-2E2E-4E15-ABEC-7C0B1CC96B3F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hangingPunct="0">
        <a:tabLst/>
        <a:defRPr lang="ru-RU" sz="4400" b="0" i="0" u="none" strike="noStrike" kern="1200" cap="none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ru-RU" sz="3200" b="0" i="0" u="none" strike="noStrike" kern="1200" cap="none">
          <a:ln>
            <a:noFill/>
          </a:ln>
          <a:latin typeface="Liberation Sans" pitchFamily="18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6920" y="-12240"/>
            <a:ext cx="10096920" cy="948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03999" y="969840"/>
            <a:ext cx="9071640" cy="1046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503999" y="2232000"/>
            <a:ext cx="9071640" cy="43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latin typeface="Liberation Sans" pitchFamily="18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latin typeface="Liberation Sans" pitchFamily="18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latin typeface="Liberation Sans" pitchFamily="18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latin typeface="Liberation Sans" pitchFamily="18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180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ru-RU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ctr" hangingPunct="0">
              <a:buNone/>
              <a:tabLst/>
              <a:defRPr lang="ru-RU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758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ru-RU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EFE4FD0-0646-449A-8114-A66B869268E8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hangingPunct="0">
        <a:tabLst/>
        <a:defRPr lang="ru-RU" sz="4400" b="0" i="0" u="none" strike="noStrike" kern="1200" cap="none">
          <a:ln>
            <a:noFill/>
          </a:ln>
          <a:latin typeface="Liberation Sans" pitchFamily="18"/>
        </a:defRPr>
      </a:lvl1pPr>
    </p:titleStyle>
    <p:bodyStyle>
      <a:lvl1pPr hangingPunct="0">
        <a:spcBef>
          <a:spcPts val="0"/>
        </a:spcBef>
        <a:spcAft>
          <a:spcPts val="1417"/>
        </a:spcAft>
        <a:tabLst/>
        <a:defRPr lang="ru-RU" sz="3200" b="0" i="0" u="none" strike="noStrike" kern="1200" cap="none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76360" y="144000"/>
            <a:ext cx="9071640" cy="18752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dirty="0">
                <a:solidFill>
                  <a:srgbClr val="FFFF00"/>
                </a:solidFill>
                <a:cs typeface="Tahoma" pitchFamily="2"/>
              </a:rPr>
              <a:t>Правонарушения в молодежной сфере.</a:t>
            </a:r>
            <a:br>
              <a:rPr lang="ru-RU" dirty="0">
                <a:solidFill>
                  <a:srgbClr val="FFFF00"/>
                </a:solidFill>
                <a:cs typeface="Tahoma" pitchFamily="2"/>
              </a:rPr>
            </a:br>
            <a:endParaRPr lang="ru-RU" dirty="0">
              <a:solidFill>
                <a:srgbClr val="FFFF00"/>
              </a:solidFill>
              <a:cs typeface="Tahoma" pitchFamily="2"/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1880" y="2987749"/>
            <a:ext cx="8247862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24088" y="1691605"/>
            <a:ext cx="3765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Презентацию подготовила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Гр.19 к9/2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76360" y="432000"/>
            <a:ext cx="9071640" cy="12625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3200" b="1">
                <a:solidFill>
                  <a:srgbClr val="FFFF00"/>
                </a:solidFill>
                <a:latin typeface="Times New Roman" pitchFamily="18"/>
                <a:cs typeface="Times New Roman"/>
              </a:rPr>
              <a:t>Статья 7.27.</a:t>
            </a:r>
            <a:r>
              <a:rPr lang="ru-RU" sz="3200">
                <a:solidFill>
                  <a:srgbClr val="FFFF00"/>
                </a:solidFill>
                <a:latin typeface="Times New Roman" pitchFamily="18"/>
                <a:cs typeface="Times New Roman"/>
              </a:rPr>
              <a:t> </a:t>
            </a:r>
            <a:r>
              <a:rPr lang="ru-RU" sz="3200" b="1" i="1" u="sng">
                <a:solidFill>
                  <a:srgbClr val="FFFF00"/>
                </a:solidFill>
                <a:latin typeface="Times New Roman" pitchFamily="18"/>
                <a:cs typeface="Times New Roman"/>
              </a:rPr>
              <a:t>Мелкое хищение.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808" y="1764000"/>
            <a:ext cx="4968552" cy="540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9pPr>
          </a:lstStyle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Правонарушения: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600" dirty="0" smtClean="0">
                <a:latin typeface="Times New Roman"/>
                <a:cs typeface="Times New Roman"/>
              </a:rPr>
              <a:t>-кражи</a:t>
            </a:r>
            <a:r>
              <a:rPr lang="ru-RU" sz="1600" dirty="0">
                <a:latin typeface="Times New Roman"/>
                <a:cs typeface="Times New Roman"/>
              </a:rPr>
              <a:t>,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600" dirty="0">
                <a:latin typeface="Times New Roman"/>
                <a:cs typeface="Times New Roman"/>
              </a:rPr>
              <a:t>-</a:t>
            </a:r>
            <a:r>
              <a:rPr lang="ru-RU" sz="1600" dirty="0" smtClean="0">
                <a:latin typeface="Times New Roman"/>
                <a:cs typeface="Times New Roman"/>
              </a:rPr>
              <a:t>мошенничество,</a:t>
            </a:r>
            <a:endParaRPr lang="ru-RU" sz="1600" dirty="0">
              <a:latin typeface="Times New Roman"/>
              <a:cs typeface="Times New Roman"/>
            </a:endParaRP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-</a:t>
            </a:r>
            <a:r>
              <a:rPr lang="ru-RU" sz="1600" dirty="0" smtClean="0">
                <a:latin typeface="Times New Roman"/>
                <a:cs typeface="Times New Roman"/>
              </a:rPr>
              <a:t>присвоения</a:t>
            </a:r>
            <a:endParaRPr lang="ru-RU" sz="1600" dirty="0">
              <a:latin typeface="Times New Roman"/>
              <a:cs typeface="Times New Roman"/>
            </a:endParaRP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-</a:t>
            </a:r>
            <a:r>
              <a:rPr lang="ru-RU" sz="1600" dirty="0" smtClean="0">
                <a:latin typeface="Times New Roman"/>
                <a:cs typeface="Times New Roman"/>
              </a:rPr>
              <a:t>растраты имущества</a:t>
            </a:r>
            <a:endParaRPr lang="ru-RU" sz="1600" dirty="0">
              <a:latin typeface="Times New Roman"/>
              <a:cs typeface="Times New Roman"/>
            </a:endParaRP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/>
                <a:cs typeface="Times New Roman"/>
              </a:rPr>
              <a:t>Санкция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2800" b="1" dirty="0" smtClean="0">
                <a:latin typeface="Times New Roman"/>
                <a:cs typeface="Times New Roman"/>
              </a:rPr>
              <a:t>штраф </a:t>
            </a:r>
            <a:r>
              <a:rPr lang="ru-RU" sz="2800" b="1" dirty="0">
                <a:latin typeface="Times New Roman"/>
                <a:cs typeface="Times New Roman"/>
              </a:rPr>
              <a:t>в размере до пятикратной стоимости похищенного имущества, </a:t>
            </a:r>
            <a:r>
              <a:rPr lang="ru-RU" sz="2800" b="1" u="sng" dirty="0">
                <a:solidFill>
                  <a:srgbClr val="FFFF00"/>
                </a:solidFill>
                <a:latin typeface="Times New Roman"/>
                <a:cs typeface="Times New Roman"/>
              </a:rPr>
              <a:t>но не менее 1000р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cs typeface="Times New Roman"/>
              </a:rPr>
              <a:t>административный </a:t>
            </a:r>
            <a:r>
              <a:rPr lang="ru-RU" sz="2800" b="1" u="sng" dirty="0">
                <a:solidFill>
                  <a:srgbClr val="FFFF00"/>
                </a:solidFill>
                <a:latin typeface="Times New Roman"/>
                <a:cs typeface="Times New Roman"/>
              </a:rPr>
              <a:t>арест на срок до 15 суток.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32000" y="1872000"/>
            <a:ext cx="3384000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32000" y="4464000"/>
            <a:ext cx="3384000" cy="22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360000" y="648000"/>
            <a:ext cx="5616416" cy="615617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9pPr>
          </a:lstStyle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600" b="1" i="1" u="sng" dirty="0">
                <a:solidFill>
                  <a:srgbClr val="FFFF00"/>
                </a:solidFill>
                <a:latin typeface="Arial" pitchFamily="34"/>
                <a:cs typeface="Times New Roman"/>
              </a:rPr>
              <a:t>Статья 20.3. Пропаганда либо публичное демонстрирование нацистской атрибутики или символики</a:t>
            </a:r>
            <a:r>
              <a:rPr lang="ru-RU" sz="1600" b="1" i="1" u="sng" dirty="0" smtClean="0">
                <a:solidFill>
                  <a:srgbClr val="FFFF00"/>
                </a:solidFill>
                <a:latin typeface="Arial" pitchFamily="34"/>
                <a:cs typeface="Times New Roman"/>
              </a:rPr>
              <a:t>,</a:t>
            </a:r>
            <a:r>
              <a:rPr lang="ru-RU" sz="1600" dirty="0" smtClean="0">
                <a:solidFill>
                  <a:srgbClr val="FFFF00"/>
                </a:solidFill>
                <a:latin typeface="Arial" pitchFamily="34"/>
                <a:cs typeface="Times New Roman"/>
              </a:rPr>
              <a:t>.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600" dirty="0" smtClean="0">
                <a:solidFill>
                  <a:srgbClr val="FFFF00"/>
                </a:solidFill>
                <a:latin typeface="Arial" pitchFamily="34"/>
                <a:cs typeface="Times New Roman"/>
              </a:rPr>
              <a:t>Правонарушение:</a:t>
            </a:r>
            <a:endParaRPr lang="ru-RU" sz="1600" dirty="0">
              <a:solidFill>
                <a:srgbClr val="FFFF00"/>
              </a:solidFill>
              <a:latin typeface="Arial" pitchFamily="34"/>
              <a:cs typeface="Times New Roman"/>
            </a:endParaRPr>
          </a:p>
          <a:p>
            <a:pPr marL="457200" lvl="0" indent="-22860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600" dirty="0">
                <a:latin typeface="Arial" pitchFamily="34"/>
              </a:rPr>
              <a:t>	</a:t>
            </a:r>
            <a:r>
              <a:rPr lang="ru-RU" sz="1600" dirty="0" smtClean="0">
                <a:latin typeface="Arial" pitchFamily="34"/>
              </a:rPr>
              <a:t>1.</a:t>
            </a:r>
            <a:r>
              <a:rPr lang="ru-RU" sz="1600" dirty="0" smtClean="0">
                <a:latin typeface="Arial" pitchFamily="34"/>
                <a:cs typeface="Times New Roman"/>
              </a:rPr>
              <a:t>Пропаганда</a:t>
            </a:r>
            <a:endParaRPr lang="ru-RU" sz="1600" dirty="0">
              <a:latin typeface="Arial" pitchFamily="34"/>
              <a:cs typeface="Times New Roman"/>
            </a:endParaRPr>
          </a:p>
          <a:p>
            <a:pPr marL="457200" lvl="0" indent="-22860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600" dirty="0">
                <a:latin typeface="Arial" pitchFamily="34"/>
              </a:rPr>
              <a:t>	</a:t>
            </a:r>
            <a:r>
              <a:rPr lang="ru-RU" sz="1600" dirty="0">
                <a:latin typeface="Arial" pitchFamily="34"/>
                <a:cs typeface="Times New Roman"/>
              </a:rPr>
              <a:t>публичное демонстрирование</a:t>
            </a:r>
          </a:p>
          <a:p>
            <a:pPr marL="457200" lvl="0" indent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600" dirty="0">
                <a:solidFill>
                  <a:srgbClr val="FFFF00"/>
                </a:solidFill>
                <a:latin typeface="Arial" pitchFamily="34"/>
                <a:cs typeface="Times New Roman"/>
              </a:rPr>
              <a:t>Санкция.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600" dirty="0" smtClean="0">
                <a:latin typeface="Arial" pitchFamily="34"/>
                <a:cs typeface="Times New Roman"/>
              </a:rPr>
              <a:t>штраф размере от 1000 </a:t>
            </a:r>
            <a:r>
              <a:rPr lang="ru-RU" sz="1600" dirty="0">
                <a:latin typeface="Arial" pitchFamily="34"/>
                <a:cs typeface="Times New Roman"/>
              </a:rPr>
              <a:t>до 2000 рублей с </a:t>
            </a:r>
            <a:r>
              <a:rPr lang="ru-RU" sz="1600" b="1" dirty="0">
                <a:latin typeface="Arial" pitchFamily="34"/>
                <a:cs typeface="Times New Roman"/>
              </a:rPr>
              <a:t>конфискацией предмета административного правонарушения </a:t>
            </a:r>
            <a:r>
              <a:rPr lang="ru-RU" sz="1600" b="1" dirty="0" smtClean="0">
                <a:latin typeface="Arial" pitchFamily="34"/>
                <a:cs typeface="Times New Roman"/>
              </a:rPr>
              <a:t>либо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600" b="1" dirty="0" smtClean="0">
                <a:latin typeface="Arial" pitchFamily="34"/>
                <a:cs typeface="Times New Roman"/>
              </a:rPr>
              <a:t> </a:t>
            </a:r>
            <a:r>
              <a:rPr lang="ru-RU" sz="1600" b="1" dirty="0">
                <a:latin typeface="Arial" pitchFamily="34"/>
                <a:cs typeface="Times New Roman"/>
              </a:rPr>
              <a:t>административный арест на срок до пятнадцати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endParaRPr lang="ru-RU" sz="1600" b="1" dirty="0">
              <a:latin typeface="Arial" pitchFamily="34"/>
              <a:cs typeface="Times New Roman"/>
            </a:endParaRP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600" b="1" dirty="0" smtClean="0">
                <a:solidFill>
                  <a:srgbClr val="FFFF00"/>
                </a:solidFill>
                <a:latin typeface="Arial" pitchFamily="34"/>
                <a:cs typeface="Times New Roman"/>
              </a:rPr>
              <a:t>Правонарушение.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600" b="1" dirty="0" smtClean="0">
                <a:latin typeface="Arial" pitchFamily="34"/>
                <a:cs typeface="Times New Roman"/>
              </a:rPr>
              <a:t>Изготовление </a:t>
            </a:r>
            <a:r>
              <a:rPr lang="ru-RU" sz="1600" b="1" dirty="0">
                <a:latin typeface="Arial" pitchFamily="34"/>
                <a:cs typeface="Times New Roman"/>
              </a:rPr>
              <a:t>или сбыт в целях </a:t>
            </a:r>
            <a:r>
              <a:rPr lang="ru-RU" sz="1600" b="1" dirty="0" smtClean="0">
                <a:latin typeface="Arial" pitchFamily="34"/>
                <a:cs typeface="Times New Roman"/>
              </a:rPr>
              <a:t>пропаганды</a:t>
            </a:r>
            <a:endParaRPr lang="ru-RU" sz="1600" b="1" dirty="0">
              <a:latin typeface="Arial" pitchFamily="34"/>
              <a:cs typeface="Times New Roman"/>
            </a:endParaRP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600" dirty="0">
                <a:latin typeface="Arial" pitchFamily="34"/>
                <a:cs typeface="Times New Roman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Arial" pitchFamily="34"/>
                <a:cs typeface="Times New Roman"/>
              </a:rPr>
              <a:t>Санкции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600" dirty="0">
                <a:latin typeface="Arial" pitchFamily="34"/>
                <a:cs typeface="Times New Roman"/>
              </a:rPr>
              <a:t> </a:t>
            </a:r>
            <a:r>
              <a:rPr lang="ru-RU" sz="1600" dirty="0" smtClean="0">
                <a:latin typeface="Arial" pitchFamily="34"/>
                <a:cs typeface="Times New Roman"/>
              </a:rPr>
              <a:t>штраф на </a:t>
            </a:r>
            <a:r>
              <a:rPr lang="ru-RU" sz="1600" dirty="0">
                <a:latin typeface="Arial" pitchFamily="34"/>
                <a:cs typeface="Times New Roman"/>
              </a:rPr>
              <a:t>граждан в размере </a:t>
            </a:r>
            <a:r>
              <a:rPr lang="ru-RU" sz="1600" u="sng" dirty="0">
                <a:solidFill>
                  <a:srgbClr val="FFFF00"/>
                </a:solidFill>
                <a:latin typeface="Arial" pitchFamily="34"/>
                <a:cs typeface="Times New Roman"/>
              </a:rPr>
              <a:t>от 1000 до 2500 рублей </a:t>
            </a:r>
            <a:r>
              <a:rPr lang="ru-RU" sz="1600" dirty="0">
                <a:latin typeface="Arial" pitchFamily="34"/>
                <a:cs typeface="Times New Roman"/>
              </a:rPr>
              <a:t>с конфискацией предмета административного правонарушения; </a:t>
            </a:r>
            <a:endParaRPr lang="ru-RU" dirty="0">
              <a:latin typeface="Arial" pitchFamily="34"/>
              <a:cs typeface="Times New Roman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64448" y="1907629"/>
            <a:ext cx="3527551" cy="3786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8360" y="576000"/>
            <a:ext cx="9071640" cy="12625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200" b="1">
                <a:solidFill>
                  <a:srgbClr val="FFFF00"/>
                </a:solidFill>
                <a:latin typeface="Times New Roman" pitchFamily="18"/>
                <a:cs typeface="Times New Roman"/>
              </a:rPr>
              <a:t>Статья 20.21.</a:t>
            </a:r>
            <a:r>
              <a:rPr lang="ru-RU" sz="3200">
                <a:solidFill>
                  <a:srgbClr val="FFFF00"/>
                </a:solidFill>
                <a:latin typeface="Times New Roman" pitchFamily="18"/>
                <a:cs typeface="Times New Roman"/>
              </a:rPr>
              <a:t> </a:t>
            </a:r>
            <a:r>
              <a:rPr lang="ru-RU" sz="3200" b="1" i="1" u="sng">
                <a:solidFill>
                  <a:srgbClr val="FFFF00"/>
                </a:solidFill>
                <a:latin typeface="Times New Roman" pitchFamily="18"/>
                <a:cs typeface="Times New Roman"/>
              </a:rPr>
              <a:t>Появление в общественных местах в состоянии опьянения.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60358" y="1728000"/>
            <a:ext cx="4895977" cy="5472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9pPr>
          </a:lstStyle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Правонарушение.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2400" dirty="0" smtClean="0">
                <a:latin typeface="Times New Roman"/>
                <a:cs typeface="Times New Roman"/>
              </a:rPr>
              <a:t>Появление </a:t>
            </a:r>
            <a:r>
              <a:rPr lang="ru-RU" sz="2400" dirty="0">
                <a:latin typeface="Times New Roman"/>
                <a:cs typeface="Times New Roman"/>
              </a:rPr>
              <a:t>на улицах, стадионах, в скверах, парках, в транспортном средстве общего пользования, в других общественных местах в состоянии опьянения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dirty="0">
                <a:solidFill>
                  <a:srgbClr val="FFFF00"/>
                </a:solidFill>
                <a:latin typeface="Times New Roman"/>
                <a:cs typeface="Times New Roman"/>
              </a:rPr>
              <a:t>Санкции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2800" b="1" dirty="0" smtClean="0">
                <a:latin typeface="Times New Roman"/>
                <a:cs typeface="Times New Roman"/>
              </a:rPr>
              <a:t>штраф </a:t>
            </a:r>
            <a:r>
              <a:rPr lang="ru-RU" sz="2800" b="1" dirty="0">
                <a:latin typeface="Times New Roman"/>
                <a:cs typeface="Times New Roman"/>
              </a:rPr>
              <a:t>в размере от пятисот </a:t>
            </a:r>
            <a:r>
              <a:rPr lang="ru-RU" sz="2800" b="1" u="sng" dirty="0">
                <a:solidFill>
                  <a:srgbClr val="FFFF00"/>
                </a:solidFill>
                <a:latin typeface="Times New Roman"/>
                <a:cs typeface="Times New Roman"/>
              </a:rPr>
              <a:t>до </a:t>
            </a:r>
            <a:r>
              <a:rPr lang="ru-RU" sz="2800" b="1" u="sng" dirty="0" smtClean="0">
                <a:solidFill>
                  <a:srgbClr val="FFFF00"/>
                </a:solidFill>
                <a:latin typeface="Times New Roman"/>
                <a:cs typeface="Times New Roman"/>
              </a:rPr>
              <a:t>1500 рублей 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2800" b="1" dirty="0">
                <a:latin typeface="Times New Roman"/>
                <a:cs typeface="Times New Roman"/>
              </a:rPr>
              <a:t> </a:t>
            </a:r>
            <a:r>
              <a:rPr lang="ru-RU" sz="2800" b="1" dirty="0" smtClean="0">
                <a:latin typeface="Times New Roman"/>
                <a:cs typeface="Times New Roman"/>
              </a:rPr>
              <a:t>административный </a:t>
            </a:r>
            <a:r>
              <a:rPr lang="ru-RU" sz="2800" b="1" dirty="0">
                <a:latin typeface="Times New Roman"/>
                <a:cs typeface="Times New Roman"/>
              </a:rPr>
              <a:t>арест на срок </a:t>
            </a:r>
            <a:r>
              <a:rPr lang="ru-RU" sz="2800" b="1" u="sng" dirty="0">
                <a:solidFill>
                  <a:srgbClr val="FFFF00"/>
                </a:solidFill>
                <a:latin typeface="Times New Roman"/>
                <a:cs typeface="Times New Roman"/>
              </a:rPr>
              <a:t>до пятнадцати суток</a:t>
            </a:r>
            <a:r>
              <a:rPr lang="ru-RU" sz="2800" b="1" dirty="0">
                <a:latin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1001"/>
              </a:spcAft>
              <a:buNone/>
            </a:pPr>
            <a:endParaRPr lang="en-US" sz="1100" dirty="0">
              <a:latin typeface="Calibri"/>
              <a:cs typeface="Calibri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29880" y="1838519"/>
            <a:ext cx="4218120" cy="51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287784" y="107429"/>
            <a:ext cx="6192688" cy="5616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9pPr>
          </a:lstStyle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Статья20.1</a:t>
            </a:r>
            <a:r>
              <a:rPr lang="ru-RU" sz="3600" b="1" i="1" u="sng" dirty="0" smtClean="0">
                <a:solidFill>
                  <a:srgbClr val="FFFF00"/>
                </a:solidFill>
                <a:latin typeface="Times New Roman"/>
                <a:cs typeface="Times New Roman"/>
              </a:rPr>
              <a:t>.Мелкое </a:t>
            </a:r>
            <a:r>
              <a:rPr lang="ru-RU" sz="3600" b="1" i="1" u="sng" dirty="0">
                <a:solidFill>
                  <a:srgbClr val="FFFF00"/>
                </a:solidFill>
                <a:latin typeface="Times New Roman"/>
                <a:cs typeface="Times New Roman"/>
              </a:rPr>
              <a:t>хулиганство.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Правонарушение.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2400" dirty="0" smtClean="0">
                <a:latin typeface="Times New Roman"/>
                <a:cs typeface="Times New Roman"/>
              </a:rPr>
              <a:t>1.Мелкое </a:t>
            </a:r>
            <a:r>
              <a:rPr lang="ru-RU" sz="2400" dirty="0">
                <a:latin typeface="Times New Roman"/>
                <a:cs typeface="Times New Roman"/>
              </a:rPr>
              <a:t>хулиганство, то есть нарушение общественного порядка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2400" dirty="0">
                <a:solidFill>
                  <a:srgbClr val="FFFF00"/>
                </a:solidFill>
                <a:latin typeface="Times New Roman"/>
                <a:cs typeface="Times New Roman"/>
              </a:rPr>
              <a:t> Санкции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2400" dirty="0" smtClean="0">
                <a:latin typeface="Times New Roman"/>
                <a:cs typeface="Times New Roman"/>
              </a:rPr>
              <a:t>штраф </a:t>
            </a:r>
            <a:r>
              <a:rPr lang="ru-RU" sz="2400" dirty="0">
                <a:latin typeface="Times New Roman"/>
                <a:cs typeface="Times New Roman"/>
              </a:rPr>
              <a:t>в размере </a:t>
            </a:r>
            <a:r>
              <a:rPr lang="ru-RU" sz="2400" u="sng" dirty="0">
                <a:solidFill>
                  <a:srgbClr val="FFFF00"/>
                </a:solidFill>
                <a:latin typeface="Times New Roman"/>
                <a:cs typeface="Times New Roman"/>
              </a:rPr>
              <a:t>от 500 до 1000 рублей </a:t>
            </a:r>
            <a:r>
              <a:rPr lang="ru-RU" sz="2400" dirty="0">
                <a:latin typeface="Times New Roman"/>
                <a:cs typeface="Times New Roman"/>
              </a:rPr>
              <a:t>или </a:t>
            </a:r>
            <a:r>
              <a:rPr lang="ru-RU" sz="2400" dirty="0" smtClean="0">
                <a:latin typeface="Times New Roman"/>
                <a:cs typeface="Times New Roman"/>
              </a:rPr>
              <a:t>административный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арест на срок </a:t>
            </a:r>
            <a:r>
              <a:rPr lang="ru-RU" sz="2400" u="sng" dirty="0">
                <a:solidFill>
                  <a:srgbClr val="FFFF00"/>
                </a:solidFill>
                <a:latin typeface="Times New Roman"/>
                <a:cs typeface="Times New Roman"/>
              </a:rPr>
              <a:t>до пятнадцати суток.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en-US" sz="2400" dirty="0">
                <a:latin typeface="Times New Roman"/>
                <a:cs typeface="Times New Roman"/>
              </a:rPr>
              <a:t>2. </a:t>
            </a:r>
            <a:r>
              <a:rPr lang="ru-RU" sz="2400" dirty="0">
                <a:latin typeface="Times New Roman"/>
                <a:cs typeface="Times New Roman"/>
              </a:rPr>
              <a:t>Те же действия, сопряженные с неповиновением законному требованию представителя власти либо иного лица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Санкции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2000" dirty="0">
                <a:latin typeface="Times New Roman"/>
                <a:cs typeface="Times New Roman"/>
              </a:rPr>
              <a:t>влекут наложение административного штрафа в размере </a:t>
            </a:r>
            <a:r>
              <a:rPr lang="ru-RU" sz="2000" u="sng" dirty="0">
                <a:solidFill>
                  <a:srgbClr val="FFFF00"/>
                </a:solidFill>
                <a:latin typeface="Times New Roman"/>
                <a:cs typeface="Times New Roman"/>
              </a:rPr>
              <a:t>от 1000 до 2 500 рублей </a:t>
            </a:r>
            <a:r>
              <a:rPr lang="ru-RU" sz="2000" dirty="0">
                <a:latin typeface="Times New Roman"/>
                <a:cs typeface="Times New Roman"/>
              </a:rPr>
              <a:t>или административный </a:t>
            </a:r>
            <a:r>
              <a:rPr lang="ru-RU" sz="2000" u="sng" dirty="0">
                <a:solidFill>
                  <a:srgbClr val="FFFF00"/>
                </a:solidFill>
                <a:latin typeface="Times New Roman"/>
                <a:cs typeface="Times New Roman"/>
              </a:rPr>
              <a:t>арест на срок до 15 суток</a:t>
            </a:r>
            <a:r>
              <a:rPr lang="ru-RU" sz="2000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24488" y="827509"/>
            <a:ext cx="3338072" cy="40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393480"/>
            <a:ext cx="9071640" cy="12625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>
                <a:solidFill>
                  <a:srgbClr val="FFFF00"/>
                </a:solidFill>
                <a:cs typeface="Tahoma" pitchFamily="2"/>
              </a:rPr>
              <a:t>Заключение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32359" y="1584000"/>
            <a:ext cx="9071640" cy="26971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9pPr>
          </a:lstStyle>
          <a:p>
            <a:pPr lvl="0"/>
            <a:r>
              <a:rPr lang="ru-RU" sz="2400">
                <a:cs typeface="Tahoma" pitchFamily="2"/>
              </a:rPr>
              <a:t>В одной из книг есть такие слова: «Вы никогда не поймёте причин правонарушений среди подростков, если не уясните одну очень важную истину: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5816" y="3059757"/>
            <a:ext cx="8572320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215776" y="514039"/>
            <a:ext cx="9648266" cy="665711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9pPr>
          </a:lstStyle>
          <a:p>
            <a:pPr lvl="0"/>
            <a:r>
              <a:rPr lang="ru-RU" sz="2400" dirty="0" smtClean="0">
                <a:cs typeface="Tahoma" pitchFamily="2"/>
              </a:rPr>
              <a:t>«Отрицательные </a:t>
            </a:r>
            <a:r>
              <a:rPr lang="ru-RU" sz="2400" dirty="0">
                <a:cs typeface="Tahoma" pitchFamily="2"/>
              </a:rPr>
              <a:t>влияния могут быть очень сильными, обстановка в семье просто невыносимой, но всё-таки в итоге выбирает, как себя вести, сам подросток. И если он пошёл на преступление, значит, он неоднократно переступил через свою совесть. Никто не имеет права снять с него ответственность за его решения</a:t>
            </a:r>
            <a:r>
              <a:rPr lang="ru-RU" sz="2400" dirty="0" smtClean="0">
                <a:cs typeface="Tahoma" pitchFamily="2"/>
              </a:rPr>
              <a:t>.»</a:t>
            </a:r>
            <a:endParaRPr lang="ru-RU" sz="2400" dirty="0">
              <a:cs typeface="Tahoma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44168" y="2627709"/>
            <a:ext cx="2914777" cy="45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74719" y="775440"/>
            <a:ext cx="9071640" cy="12625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>
                <a:solidFill>
                  <a:srgbClr val="FFFF00"/>
                </a:solidFill>
                <a:cs typeface="Tahoma" pitchFamily="2"/>
              </a:rPr>
              <a:t>Общая характеристика преступления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2376000"/>
            <a:ext cx="9071640" cy="165599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9pPr>
          </a:lstStyle>
          <a:p>
            <a:pPr lvl="0"/>
            <a:r>
              <a:rPr lang="ru-RU" sz="2400">
                <a:latin typeface="Malgun Gothic Semilight" pitchFamily="34"/>
                <a:cs typeface="Tahoma" pitchFamily="2"/>
              </a:rPr>
              <a:t>Преступность несовершеннолетних является составной частью преступности вообще и имеет свои особенности.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50360" y="4176000"/>
            <a:ext cx="6857640" cy="31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8360" y="969480"/>
            <a:ext cx="9071640" cy="12625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>
                <a:solidFill>
                  <a:srgbClr val="FFFF00"/>
                </a:solidFill>
                <a:cs typeface="Tahoma" pitchFamily="2"/>
              </a:rPr>
              <a:t>Юридическая ответственность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20360" y="1982880"/>
            <a:ext cx="9071640" cy="168911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9pPr>
          </a:lstStyle>
          <a:p>
            <a:pPr lvl="0"/>
            <a:r>
              <a:rPr lang="ru-RU" sz="2400">
                <a:cs typeface="Tahoma" pitchFamily="2"/>
              </a:rPr>
              <a:t>применение к лицу, совершившему правонарушение, предусмотренных законом мер принуждения.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80520" y="3528000"/>
            <a:ext cx="7143480" cy="38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2359" y="897480"/>
            <a:ext cx="9071640" cy="12625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>
                <a:solidFill>
                  <a:srgbClr val="FFFF00"/>
                </a:solidFill>
                <a:cs typeface="Tahoma" pitchFamily="2"/>
              </a:rPr>
              <a:t>Уголовная ответственность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48000" y="2126880"/>
            <a:ext cx="9071640" cy="168911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9pPr>
          </a:lstStyle>
          <a:p>
            <a:pPr lvl="0"/>
            <a:r>
              <a:rPr lang="ru-RU" sz="2400">
                <a:cs typeface="Tahoma" pitchFamily="2"/>
              </a:rPr>
              <a:t>это разновидность юридической ответственности, правовое последствие, результат совершения преступления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0520" y="3744000"/>
            <a:ext cx="9105480" cy="36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360" y="576000"/>
            <a:ext cx="9071640" cy="12625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solidFill>
                  <a:srgbClr val="FFFF00"/>
                </a:solidFill>
                <a:cs typeface="Tahoma" pitchFamily="2"/>
              </a:rPr>
              <a:t>2 группы преступников: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32000" y="1728000"/>
            <a:ext cx="9071640" cy="144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9pPr>
          </a:lstStyle>
          <a:p>
            <a:pPr lvl="0"/>
            <a:r>
              <a:rPr lang="ru-RU" sz="2400">
                <a:cs typeface="Tahoma" pitchFamily="2"/>
              </a:rPr>
              <a:t>1)13 – 15 лет – подростково-малолетние</a:t>
            </a:r>
          </a:p>
          <a:p>
            <a:pPr lvl="0"/>
            <a:r>
              <a:rPr lang="ru-RU" sz="2400">
                <a:cs typeface="Tahoma" pitchFamily="2"/>
              </a:rPr>
              <a:t> 2) 16 – 17 лет - несовершеннолетние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36000" y="3168000"/>
            <a:ext cx="3793319" cy="424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8" y="792000"/>
            <a:ext cx="9144826" cy="5688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9pPr>
          </a:lstStyle>
          <a:p>
            <a:pPr lvl="0">
              <a:lnSpc>
                <a:spcPct val="115000"/>
              </a:lnSpc>
              <a:spcAft>
                <a:spcPts val="1001"/>
              </a:spcAft>
              <a:buNone/>
            </a:pPr>
            <a:endParaRPr lang="ru-RU" sz="1350" dirty="0">
              <a:solidFill>
                <a:srgbClr val="FFFF00"/>
              </a:solidFill>
              <a:latin typeface="Calibri"/>
              <a:cs typeface="Calibri"/>
            </a:endParaRPr>
          </a:p>
          <a:p>
            <a:pPr lvl="0">
              <a:lnSpc>
                <a:spcPct val="115000"/>
              </a:lnSpc>
              <a:spcAft>
                <a:spcPts val="1001"/>
              </a:spcAft>
              <a:buNone/>
            </a:pPr>
            <a:r>
              <a:rPr lang="ru-RU" b="1" dirty="0">
                <a:solidFill>
                  <a:srgbClr val="FFFF00"/>
                </a:solidFill>
                <a:latin typeface="Cambria Math" pitchFamily="18"/>
                <a:cs typeface="Calibri"/>
              </a:rPr>
              <a:t>Статья 6.8. </a:t>
            </a:r>
            <a:r>
              <a:rPr lang="ru-RU" b="1" i="1" u="sng" dirty="0">
                <a:solidFill>
                  <a:srgbClr val="FFFF00"/>
                </a:solidFill>
                <a:latin typeface="Cambria Math" pitchFamily="18"/>
                <a:cs typeface="Calibri"/>
              </a:rPr>
              <a:t>Незаконный оборот наркотических средств</a:t>
            </a:r>
          </a:p>
          <a:p>
            <a:pPr lvl="0">
              <a:lnSpc>
                <a:spcPct val="115000"/>
              </a:lnSpc>
              <a:spcAft>
                <a:spcPts val="1001"/>
              </a:spcAft>
              <a:buNone/>
            </a:pPr>
            <a:r>
              <a:rPr lang="ru-RU" sz="2800" b="1" dirty="0">
                <a:solidFill>
                  <a:srgbClr val="FFFF00"/>
                </a:solidFill>
                <a:latin typeface="Cambria Math" pitchFamily="18"/>
                <a:cs typeface="Calibri"/>
              </a:rPr>
              <a:t>Правонарушение.</a:t>
            </a:r>
          </a:p>
          <a:p>
            <a:pPr lvl="0">
              <a:lnSpc>
                <a:spcPct val="115000"/>
              </a:lnSpc>
              <a:spcAft>
                <a:spcPts val="1001"/>
              </a:spcAft>
              <a:buNone/>
            </a:pPr>
            <a:r>
              <a:rPr lang="ru-RU" sz="1800" dirty="0">
                <a:latin typeface="Cambria Math" pitchFamily="18"/>
                <a:cs typeface="Calibri"/>
              </a:rPr>
              <a:t>Незаконные приобретение</a:t>
            </a:r>
          </a:p>
          <a:p>
            <a:pPr lvl="0">
              <a:lnSpc>
                <a:spcPct val="115000"/>
              </a:lnSpc>
              <a:spcAft>
                <a:spcPts val="1001"/>
              </a:spcAft>
              <a:buNone/>
            </a:pPr>
            <a:r>
              <a:rPr lang="en-US" sz="1800" dirty="0">
                <a:latin typeface="Cambria Math" pitchFamily="18"/>
                <a:cs typeface="Calibri"/>
              </a:rPr>
              <a:t> </a:t>
            </a:r>
            <a:r>
              <a:rPr lang="ru-RU" sz="1800" dirty="0">
                <a:latin typeface="Cambria Math" pitchFamily="18"/>
                <a:cs typeface="Calibri"/>
              </a:rPr>
              <a:t>хранение,</a:t>
            </a:r>
          </a:p>
          <a:p>
            <a:pPr lvl="0">
              <a:lnSpc>
                <a:spcPct val="115000"/>
              </a:lnSpc>
              <a:spcAft>
                <a:spcPts val="1001"/>
              </a:spcAft>
              <a:buNone/>
            </a:pPr>
            <a:r>
              <a:rPr lang="ru-RU" sz="1800" dirty="0">
                <a:latin typeface="Cambria Math" pitchFamily="18"/>
                <a:cs typeface="Calibri"/>
              </a:rPr>
              <a:t>перевозка,</a:t>
            </a:r>
          </a:p>
          <a:p>
            <a:pPr lvl="0">
              <a:lnSpc>
                <a:spcPct val="115000"/>
              </a:lnSpc>
              <a:spcAft>
                <a:spcPts val="1001"/>
              </a:spcAft>
              <a:buNone/>
            </a:pPr>
            <a:r>
              <a:rPr lang="ru-RU" sz="1800" dirty="0">
                <a:latin typeface="Cambria Math" pitchFamily="18"/>
                <a:cs typeface="Calibri"/>
              </a:rPr>
              <a:t>изготовление,</a:t>
            </a:r>
          </a:p>
          <a:p>
            <a:pPr lvl="0">
              <a:lnSpc>
                <a:spcPct val="115000"/>
              </a:lnSpc>
              <a:spcAft>
                <a:spcPts val="1001"/>
              </a:spcAft>
              <a:buNone/>
            </a:pPr>
            <a:r>
              <a:rPr lang="ru-RU" sz="1800" dirty="0" smtClean="0">
                <a:latin typeface="Cambria Math" pitchFamily="18"/>
                <a:cs typeface="Calibri"/>
              </a:rPr>
              <a:t>переработка </a:t>
            </a:r>
            <a:r>
              <a:rPr lang="ru-RU" sz="1800" dirty="0">
                <a:latin typeface="Cambria Math" pitchFamily="18"/>
                <a:cs typeface="Calibri"/>
              </a:rPr>
              <a:t>без цели сбыта наркотических средств,</a:t>
            </a:r>
          </a:p>
          <a:p>
            <a:pPr lvl="0">
              <a:lnSpc>
                <a:spcPct val="115000"/>
              </a:lnSpc>
              <a:spcAft>
                <a:spcPts val="1001"/>
              </a:spcAft>
              <a:buNone/>
            </a:pPr>
            <a:r>
              <a:rPr lang="en-US" dirty="0">
                <a:latin typeface="Cambria Math" pitchFamily="18"/>
                <a:cs typeface="Calibri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Cambria Math" pitchFamily="18"/>
                <a:cs typeface="Calibri"/>
              </a:rPr>
              <a:t>Санкции</a:t>
            </a:r>
          </a:p>
          <a:p>
            <a:pPr lvl="0">
              <a:lnSpc>
                <a:spcPct val="115000"/>
              </a:lnSpc>
              <a:spcAft>
                <a:spcPts val="1001"/>
              </a:spcAft>
              <a:buNone/>
            </a:pPr>
            <a:r>
              <a:rPr lang="ru-RU" b="1" dirty="0" smtClean="0">
                <a:latin typeface="Cambria Math" pitchFamily="18"/>
                <a:cs typeface="Calibri"/>
              </a:rPr>
              <a:t>Штраф в </a:t>
            </a:r>
            <a:r>
              <a:rPr lang="ru-RU" b="1" dirty="0">
                <a:latin typeface="Cambria Math" pitchFamily="18"/>
                <a:cs typeface="Calibri"/>
              </a:rPr>
              <a:t>размере от  4000 до 5000 рублей</a:t>
            </a:r>
            <a:r>
              <a:rPr lang="ru-RU" dirty="0">
                <a:latin typeface="Cambria Math" pitchFamily="18"/>
                <a:cs typeface="Calibri"/>
              </a:rPr>
              <a:t> или </a:t>
            </a:r>
            <a:r>
              <a:rPr lang="ru-RU" b="1" dirty="0">
                <a:latin typeface="Cambria Math" pitchFamily="18"/>
                <a:cs typeface="Calibri"/>
              </a:rPr>
              <a:t>административный арест на срок до 15 суток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1604" y="1907629"/>
            <a:ext cx="3090103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8360" y="465480"/>
            <a:ext cx="9071640" cy="12625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3200" b="1">
                <a:solidFill>
                  <a:srgbClr val="FFFF00"/>
                </a:solidFill>
                <a:latin typeface="Times New Roman" pitchFamily="18"/>
                <a:cs typeface="Times New Roman"/>
              </a:rPr>
              <a:t>Статья 6.11.</a:t>
            </a:r>
            <a:r>
              <a:rPr lang="ru-RU" sz="3200">
                <a:solidFill>
                  <a:srgbClr val="FFFF00"/>
                </a:solidFill>
                <a:latin typeface="Times New Roman" pitchFamily="18"/>
                <a:cs typeface="Times New Roman"/>
              </a:rPr>
              <a:t> </a:t>
            </a:r>
            <a:r>
              <a:rPr lang="ru-RU" sz="3200" b="1" i="1" u="sng">
                <a:solidFill>
                  <a:srgbClr val="FFFF00"/>
                </a:solidFill>
                <a:latin typeface="Times New Roman" pitchFamily="18"/>
                <a:cs typeface="Times New Roman"/>
              </a:rPr>
              <a:t>Занятие проституцией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15776" y="1838879"/>
            <a:ext cx="4032447" cy="48571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9pPr>
          </a:lstStyle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b="1" dirty="0">
                <a:solidFill>
                  <a:srgbClr val="FFFF00"/>
                </a:solidFill>
                <a:latin typeface="Times New Roman"/>
                <a:cs typeface="Times New Roman"/>
              </a:rPr>
              <a:t>Правонарушение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dirty="0">
                <a:latin typeface="Times New Roman"/>
                <a:cs typeface="Times New Roman"/>
              </a:rPr>
              <a:t>Занятие проституцией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/>
                <a:cs typeface="Times New Roman"/>
              </a:rPr>
              <a:t>Санкции.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b="1" dirty="0" smtClean="0">
                <a:latin typeface="Times New Roman"/>
                <a:cs typeface="Times New Roman"/>
              </a:rPr>
              <a:t>штраф </a:t>
            </a:r>
            <a:r>
              <a:rPr lang="ru-RU" b="1" dirty="0">
                <a:latin typeface="Times New Roman"/>
                <a:cs typeface="Times New Roman"/>
              </a:rPr>
              <a:t>в размере от </a:t>
            </a:r>
            <a:r>
              <a:rPr lang="ru-RU" b="1" dirty="0" smtClean="0">
                <a:latin typeface="Times New Roman"/>
                <a:cs typeface="Times New Roman"/>
              </a:rPr>
              <a:t>1500 до 2000 рублей</a:t>
            </a:r>
            <a:r>
              <a:rPr lang="ru-RU" b="1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08000" y="1800000"/>
            <a:ext cx="5328000" cy="49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8360" y="393480"/>
            <a:ext cx="9071640" cy="12625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3200" b="1">
                <a:solidFill>
                  <a:srgbClr val="FFFF00"/>
                </a:solidFill>
                <a:latin typeface="Times New Roman" pitchFamily="18"/>
                <a:cs typeface="Times New Roman"/>
              </a:rPr>
              <a:t>Статья 6.23.</a:t>
            </a:r>
            <a:r>
              <a:rPr lang="ru-RU" sz="3200">
                <a:solidFill>
                  <a:srgbClr val="FFFF00"/>
                </a:solidFill>
                <a:latin typeface="Times New Roman" pitchFamily="18"/>
                <a:cs typeface="Times New Roman"/>
              </a:rPr>
              <a:t> </a:t>
            </a:r>
            <a:r>
              <a:rPr lang="ru-RU" sz="3200" b="1" i="1" u="sng">
                <a:solidFill>
                  <a:srgbClr val="FFFF00"/>
                </a:solidFill>
                <a:latin typeface="Times New Roman" pitchFamily="18"/>
                <a:cs typeface="Times New Roman"/>
              </a:rPr>
              <a:t>Вовлечение несовершеннолетнего в процесс потребления табака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872000"/>
            <a:ext cx="4320000" cy="468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9pPr>
          </a:lstStyle>
          <a:p>
            <a:pPr marL="466560" lvl="0" indent="-23796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Правонарушение</a:t>
            </a:r>
          </a:p>
          <a:p>
            <a:pPr marL="466560" lvl="0" indent="-23796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2800" dirty="0" smtClean="0">
                <a:latin typeface="Times New Roman"/>
                <a:cs typeface="Times New Roman"/>
              </a:rPr>
              <a:t>Вовлечение </a:t>
            </a:r>
            <a:r>
              <a:rPr lang="ru-RU" sz="2800" dirty="0">
                <a:latin typeface="Times New Roman"/>
                <a:cs typeface="Times New Roman"/>
              </a:rPr>
              <a:t>несовершеннолетнего в процесс потребления табака 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marL="466560" lvl="0" indent="-237960" algn="just">
              <a:spcBef>
                <a:spcPts val="499"/>
              </a:spcBef>
              <a:spcAft>
                <a:spcPts val="499"/>
              </a:spcAft>
              <a:buNone/>
            </a:pPr>
            <a:endParaRPr lang="ru-RU" sz="28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66560" lvl="0" indent="-23796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Санкции</a:t>
            </a:r>
            <a:endParaRPr lang="ru-RU" sz="28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66560" lvl="0" indent="-23796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ru-RU" sz="2800" b="1" dirty="0" smtClean="0">
                <a:latin typeface="Times New Roman"/>
                <a:cs typeface="Times New Roman"/>
              </a:rPr>
              <a:t>штраф </a:t>
            </a:r>
            <a:r>
              <a:rPr lang="ru-RU" sz="2800" b="1" dirty="0">
                <a:latin typeface="Times New Roman"/>
                <a:cs typeface="Times New Roman"/>
              </a:rPr>
              <a:t>на граждан в размере от 1000 2000 рублей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0" y="2015999"/>
            <a:ext cx="4320000" cy="43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4359" y="576000"/>
            <a:ext cx="4247640" cy="662399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</a:defRPr>
            </a:lvl9pPr>
          </a:lstStyle>
          <a:p>
            <a:pPr lvl="0" algn="ctr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b="1" dirty="0">
                <a:solidFill>
                  <a:srgbClr val="FFFF00"/>
                </a:solidFill>
                <a:latin typeface="Times New Roman"/>
                <a:cs typeface="Times New Roman"/>
              </a:rPr>
              <a:t>Статья 7.17.</a:t>
            </a:r>
            <a:r>
              <a:rPr lang="ru-RU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b="1" i="1" u="sng" dirty="0">
                <a:solidFill>
                  <a:srgbClr val="FFFF00"/>
                </a:solidFill>
                <a:latin typeface="Times New Roman"/>
                <a:cs typeface="Times New Roman"/>
              </a:rPr>
              <a:t>Уничтожение или повреждение чужого имущества</a:t>
            </a:r>
            <a:r>
              <a:rPr lang="ru-RU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Правонарушение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dirty="0" smtClean="0">
                <a:latin typeface="Times New Roman"/>
                <a:cs typeface="Times New Roman"/>
              </a:rPr>
              <a:t>Умышленное </a:t>
            </a:r>
            <a:r>
              <a:rPr lang="ru-RU" dirty="0">
                <a:latin typeface="Times New Roman"/>
                <a:cs typeface="Times New Roman"/>
              </a:rPr>
              <a:t>уничтожение или повреждение чужого </a:t>
            </a:r>
            <a:r>
              <a:rPr lang="ru-RU" dirty="0" smtClean="0">
                <a:latin typeface="Times New Roman"/>
                <a:cs typeface="Times New Roman"/>
              </a:rPr>
              <a:t>имущества </a:t>
            </a: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Санкции</a:t>
            </a:r>
            <a:endParaRPr lang="ru-RU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lvl="0" algn="just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b="1" dirty="0" smtClean="0">
                <a:latin typeface="Times New Roman"/>
                <a:cs typeface="Times New Roman"/>
              </a:rPr>
              <a:t>штраф </a:t>
            </a:r>
            <a:r>
              <a:rPr lang="ru-RU" b="1" dirty="0">
                <a:latin typeface="Times New Roman"/>
                <a:cs typeface="Times New Roman"/>
              </a:rPr>
              <a:t>в размере от 300 до 500 рублей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72000" y="503999"/>
            <a:ext cx="4248000" cy="61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ghts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ights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453</Words>
  <Application>Microsoft Office PowerPoint</Application>
  <PresentationFormat>Экран (4:3)</PresentationFormat>
  <Paragraphs>77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Lights</vt:lpstr>
      <vt:lpstr>Lights1</vt:lpstr>
      <vt:lpstr>Lights2</vt:lpstr>
      <vt:lpstr>Правонарушения в молодежной сфере. </vt:lpstr>
      <vt:lpstr>Общая характеристика преступления</vt:lpstr>
      <vt:lpstr>Юридическая ответственность</vt:lpstr>
      <vt:lpstr>Уголовная ответственность</vt:lpstr>
      <vt:lpstr>2 группы преступников:</vt:lpstr>
      <vt:lpstr>Презентация PowerPoint</vt:lpstr>
      <vt:lpstr>Статья 6.11. Занятие проституцией</vt:lpstr>
      <vt:lpstr>Статья 6.23. Вовлечение несовершеннолетнего в процесс потребления табака</vt:lpstr>
      <vt:lpstr>Презентация PowerPoint</vt:lpstr>
      <vt:lpstr>Статья 7.27. Мелкое хищение.</vt:lpstr>
      <vt:lpstr>Презентация PowerPoint</vt:lpstr>
      <vt:lpstr>Статья 20.21. Появление в общественных местах в состоянии опьянения.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Lights</dc:title>
  <cp:lastModifiedBy>Биология</cp:lastModifiedBy>
  <cp:revision>5</cp:revision>
  <dcterms:created xsi:type="dcterms:W3CDTF">2020-01-22T21:50:47Z</dcterms:created>
  <dcterms:modified xsi:type="dcterms:W3CDTF">2020-01-24T11:40:07Z</dcterms:modified>
</cp:coreProperties>
</file>