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4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93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05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348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87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75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00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87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32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0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06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80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68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06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7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7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31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9F29F5-BFFF-465C-A185-EA22A23DC60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757D6ED-F373-44F9-80EB-0307A0A79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267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2161" y="1089893"/>
            <a:ext cx="8215025" cy="24476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Профилактика правонарушений среди несовершеннолетних</a:t>
            </a:r>
            <a:br>
              <a:rPr lang="ru-RU" sz="4000" dirty="0" smtClean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2358" y="6086763"/>
            <a:ext cx="5730443" cy="692727"/>
          </a:xfrm>
        </p:spPr>
        <p:txBody>
          <a:bodyPr/>
          <a:lstStyle/>
          <a:p>
            <a:r>
              <a:rPr lang="ru-RU" dirty="0" smtClean="0"/>
              <a:t>Презентация группы 19-Т-9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40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УГОЛОВНАЯ ОТВЕТСТВЕННОСТЬ НАСТУПАЕТ С 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ЛЕТ  В СООТВЕТСТВИИ  С УГОЛОВНЫМ  КОДЕКСОМ (УК) РФ, НО ЕСТЬ НЕКОТОРЫЕ СТАТЬИ, КОГДА УГОЛОВНАЯ ОТВЕТСТВЕННОСТЬ НАСТУПАЕТ С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662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у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651" y="1097280"/>
            <a:ext cx="5233675" cy="576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Уголовная ответственность наступает с 16, за некоторые виды преступлений с 14 лет 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075" y="1717209"/>
            <a:ext cx="10353762" cy="375395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умышленное причинение тяжкого вреда здоровью (ст. 111 УК РФ),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 умышленное причинение средней тяжести вреда здоровью (ст. 112 УК РФ),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хулиганство (статья 339)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вымогательство (ст. 163 УК РФ),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 разбой (ст. 162 УК РФ)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 грабеж (ст. 161 УК РФ),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 кража (ст. 158 УК РФ),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похищение человека (ст. 126 УК РФ),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неправомерное завладение автомобилем или иным транспортным средством без цели хищения (ст. 166 УК РФ)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убийство (ст. 105 УК РФ).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529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правонарушений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926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административные и уголовные правонарушения хранятся в базе данных ИЦ УМВД. </a:t>
            </a:r>
          </a:p>
          <a:p>
            <a:pPr marL="0" indent="44926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поступлении в высшие военные учебные заведения, на военную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гос.службу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работу в крупные компании обязательным условием является проверка на наличие судимости.</a:t>
            </a:r>
          </a:p>
          <a:p>
            <a:pPr marL="0" indent="44926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числе, любое правонарушение фиксируется в БД и является компрометирующим материалом при дальнейшем трудоустройстве и поступлении в ВУЗ.</a:t>
            </a:r>
          </a:p>
          <a:p>
            <a:endParaRPr lang="ru-RU" dirty="0"/>
          </a:p>
        </p:txBody>
      </p:sp>
      <p:pic>
        <p:nvPicPr>
          <p:cNvPr id="4098" name="Picture 2" descr="C:\Users\1\Desktop\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4343400" cy="2895600"/>
          </a:xfrm>
          <a:prstGeom prst="rect">
            <a:avLst/>
          </a:prstGeom>
          <a:noFill/>
        </p:spPr>
      </p:pic>
      <p:pic>
        <p:nvPicPr>
          <p:cNvPr id="4099" name="Picture 3" descr="C:\Users\1\Desktop\_IM17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1920" y="3911560"/>
            <a:ext cx="4450080" cy="2946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9564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8774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ЗА ПРЕСТУПЛЕНИЕМ СЛЕДУЕТ НАКАЗАНИЕ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						              </a:t>
            </a:r>
            <a:r>
              <a:rPr lang="ru-RU" sz="3600" b="1" dirty="0">
                <a:solidFill>
                  <a:schemeClr val="tx1"/>
                </a:solidFill>
              </a:rPr>
              <a:t>Гораций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podrostki_11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129" y="2280603"/>
            <a:ext cx="76827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0418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Малолетние </a:t>
            </a:r>
            <a:r>
              <a:rPr lang="ru-RU" dirty="0" smtClean="0"/>
              <a:t>заключенные наказанные за правонарушени</a:t>
            </a:r>
            <a:r>
              <a:rPr lang="ru-RU" dirty="0" smtClean="0"/>
              <a:t>я или незаконные деяния</a:t>
            </a:r>
            <a:endParaRPr lang="ru-RU" dirty="0"/>
          </a:p>
        </p:txBody>
      </p:sp>
      <p:pic>
        <p:nvPicPr>
          <p:cNvPr id="4" name="Рисунок 2" descr="054a29c8ef95b708afd3201a6e848b98_st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444" y="1681017"/>
            <a:ext cx="6356320" cy="464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84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Только слабые совершают преступления,</a:t>
            </a:r>
            <a:br>
              <a:rPr lang="ru-RU" b="1" dirty="0"/>
            </a:br>
            <a:r>
              <a:rPr lang="ru-RU" b="1" dirty="0"/>
              <a:t> сильному и счастливому они ни к чему.</a:t>
            </a:r>
          </a:p>
        </p:txBody>
      </p:sp>
      <p:pic>
        <p:nvPicPr>
          <p:cNvPr id="5" name="Рисунок 2" descr="23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890" y="1681018"/>
            <a:ext cx="8968509" cy="49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7731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576" y="2983345"/>
            <a:ext cx="10353762" cy="970450"/>
          </a:xfrm>
        </p:spPr>
        <p:txBody>
          <a:bodyPr>
            <a:noAutofit/>
          </a:bodyPr>
          <a:lstStyle/>
          <a:p>
            <a:r>
              <a:rPr lang="ru-RU" sz="7200" b="1" dirty="0"/>
              <a:t>Спасибо за</a:t>
            </a:r>
            <a:br>
              <a:rPr lang="ru-RU" sz="7200" b="1" dirty="0"/>
            </a:br>
            <a:r>
              <a:rPr lang="ru-RU" sz="7200" b="1" dirty="0"/>
              <a:t> внимание!</a:t>
            </a:r>
            <a:br>
              <a:rPr lang="ru-RU" sz="7200" b="1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209160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правонарушений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преступления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475" y="2462573"/>
            <a:ext cx="4875213" cy="324571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проступки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127" y="2380137"/>
            <a:ext cx="5088430" cy="3466481"/>
          </a:xfrm>
        </p:spPr>
      </p:pic>
    </p:spTree>
    <p:extLst>
      <p:ext uri="{BB962C8B-B14F-4D97-AF65-F5344CB8AC3E}">
        <p14:creationId xmlns:p14="http://schemas.microsoft.com/office/powerpoint/2010/main" xmlns="" val="2035054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ПРОСТУПОК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04740"/>
            <a:ext cx="10353762" cy="4058751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Неопасное правонарушение несущее за собой административную ответственность</a:t>
            </a:r>
          </a:p>
          <a:p>
            <a:pPr marL="36900" indent="0" algn="just">
              <a:buNone/>
            </a:pPr>
            <a:r>
              <a:rPr lang="ru-RU" sz="2800" dirty="0" smtClean="0"/>
              <a:t>                                  Виды проступков: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/>
              </a:rPr>
              <a:t>опоздание 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на </a:t>
            </a:r>
            <a:r>
              <a:rPr lang="ru-RU" sz="2800" b="1" i="1" dirty="0" smtClean="0">
                <a:solidFill>
                  <a:srgbClr val="C00000"/>
                </a:solidFill>
                <a:effectLst/>
              </a:rPr>
              <a:t>урок</a:t>
            </a:r>
          </a:p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пропуск занятий без уважительной </a:t>
            </a:r>
            <a:r>
              <a:rPr lang="ru-RU" sz="2800" b="1" i="1" dirty="0" smtClean="0">
                <a:solidFill>
                  <a:srgbClr val="C00000"/>
                </a:solidFill>
                <a:effectLst/>
              </a:rPr>
              <a:t>причины</a:t>
            </a:r>
          </a:p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нецензурная брань</a:t>
            </a:r>
          </a:p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мелкое хулиганство</a:t>
            </a:r>
          </a:p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появление в состоянии алкогольного опьянения</a:t>
            </a:r>
          </a:p>
          <a:p>
            <a:r>
              <a:rPr lang="ru-RU" sz="2800" b="1" i="1" dirty="0">
                <a:solidFill>
                  <a:srgbClr val="C00000"/>
                </a:solidFill>
                <a:effectLst/>
              </a:rPr>
              <a:t>употребление спиртных напитков в общественных местах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6424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Административное правонарушение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противоправное</a:t>
            </a:r>
            <a:r>
              <a:rPr lang="ru-RU" b="1" i="1" dirty="0">
                <a:solidFill>
                  <a:schemeClr val="tx1"/>
                </a:solidFill>
              </a:rPr>
              <a:t>, виновное действие (или бездействие) лица, запрещенное нормами административного законодательства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Основной </a:t>
            </a:r>
            <a:r>
              <a:rPr lang="ru-RU" dirty="0">
                <a:solidFill>
                  <a:schemeClr val="tx1"/>
                </a:solidFill>
              </a:rPr>
              <a:t>формой такого наказания является штраф, но </a:t>
            </a:r>
            <a:r>
              <a:rPr lang="ru-RU" dirty="0" smtClean="0">
                <a:solidFill>
                  <a:schemeClr val="tx1"/>
                </a:solidFill>
              </a:rPr>
              <a:t>могут предусматриваться </a:t>
            </a:r>
            <a:r>
              <a:rPr lang="ru-RU" dirty="0">
                <a:solidFill>
                  <a:schemeClr val="tx1"/>
                </a:solidFill>
              </a:rPr>
              <a:t>и иные меры: предупреждение, лишение </a:t>
            </a:r>
          </a:p>
          <a:p>
            <a:pPr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    специального права, </a:t>
            </a:r>
            <a:r>
              <a:rPr lang="ru-RU" dirty="0" smtClean="0">
                <a:solidFill>
                  <a:schemeClr val="tx1"/>
                </a:solidFill>
              </a:rPr>
              <a:t>административный </a:t>
            </a:r>
            <a:r>
              <a:rPr lang="ru-RU" dirty="0">
                <a:solidFill>
                  <a:schemeClr val="tx1"/>
                </a:solidFill>
              </a:rPr>
              <a:t>арест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5417" y="3002279"/>
            <a:ext cx="2816583" cy="35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522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Административное правонарушение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rgbClr val="C00000"/>
                </a:solidFill>
              </a:rPr>
              <a:t>распитие спиртных напитков несовершеннолетними в общественном </a:t>
            </a:r>
            <a:r>
              <a:rPr lang="ru-RU" u="sng" dirty="0" smtClean="0">
                <a:solidFill>
                  <a:srgbClr val="C00000"/>
                </a:solidFill>
              </a:rPr>
              <a:t>месте</a:t>
            </a:r>
          </a:p>
          <a:p>
            <a:r>
              <a:rPr lang="ru-RU" u="sng" dirty="0">
                <a:solidFill>
                  <a:srgbClr val="C00000"/>
                </a:solidFill>
              </a:rPr>
              <a:t>нарушение правила дорожного </a:t>
            </a:r>
            <a:r>
              <a:rPr lang="ru-RU" u="sng" dirty="0" smtClean="0">
                <a:solidFill>
                  <a:srgbClr val="C00000"/>
                </a:solidFill>
              </a:rPr>
              <a:t>движения</a:t>
            </a:r>
          </a:p>
          <a:p>
            <a:r>
              <a:rPr lang="ru-RU" u="sng" dirty="0">
                <a:solidFill>
                  <a:srgbClr val="C00000"/>
                </a:solidFill>
              </a:rPr>
              <a:t>не уплата </a:t>
            </a:r>
            <a:r>
              <a:rPr lang="ru-RU" u="sng" dirty="0" smtClean="0">
                <a:solidFill>
                  <a:srgbClr val="C00000"/>
                </a:solidFill>
              </a:rPr>
              <a:t>налога</a:t>
            </a:r>
          </a:p>
          <a:p>
            <a:r>
              <a:rPr lang="ru-RU" u="sng" dirty="0">
                <a:solidFill>
                  <a:srgbClr val="C00000"/>
                </a:solidFill>
              </a:rPr>
              <a:t>нарушение </a:t>
            </a:r>
            <a:r>
              <a:rPr lang="ru-RU" u="sng" dirty="0" smtClean="0">
                <a:solidFill>
                  <a:srgbClr val="C00000"/>
                </a:solidFill>
              </a:rPr>
              <a:t>запрета</a:t>
            </a:r>
          </a:p>
          <a:p>
            <a:r>
              <a:rPr lang="ru-RU" u="sng" dirty="0">
                <a:solidFill>
                  <a:srgbClr val="C00000"/>
                </a:solidFill>
              </a:rPr>
              <a:t>мелкое </a:t>
            </a:r>
            <a:r>
              <a:rPr lang="ru-RU" u="sng" dirty="0" smtClean="0">
                <a:solidFill>
                  <a:srgbClr val="C00000"/>
                </a:solidFill>
              </a:rPr>
              <a:t>хулиганство</a:t>
            </a:r>
          </a:p>
          <a:p>
            <a:r>
              <a:rPr lang="ru-RU" u="sng" dirty="0">
                <a:solidFill>
                  <a:srgbClr val="C00000"/>
                </a:solidFill>
              </a:rPr>
              <a:t>жестокое обращение с </a:t>
            </a:r>
            <a:r>
              <a:rPr lang="ru-RU" u="sng" dirty="0" smtClean="0">
                <a:solidFill>
                  <a:srgbClr val="C00000"/>
                </a:solidFill>
              </a:rPr>
              <a:t>животными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652" y="4386857"/>
            <a:ext cx="3017439" cy="22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998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21674"/>
            <a:ext cx="10353762" cy="314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Административная ответственность наступает, если правонарушение по своему характеру </a:t>
            </a:r>
            <a:r>
              <a:rPr lang="ru-RU" u="sng" dirty="0">
                <a:solidFill>
                  <a:schemeClr val="tx1"/>
                </a:solidFill>
                <a:effectLst/>
              </a:rPr>
              <a:t>не влечет за собой</a:t>
            </a:r>
            <a:r>
              <a:rPr lang="ru-RU" dirty="0">
                <a:solidFill>
                  <a:schemeClr val="tx1"/>
                </a:solidFill>
                <a:effectLst/>
              </a:rPr>
              <a:t> в соответствии с действующим законодательством уголовной ответственности. 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         Субъектом административного правонарушения признаются вменяемые, </a:t>
            </a:r>
            <a:r>
              <a:rPr lang="ru-RU" u="sng" dirty="0">
                <a:solidFill>
                  <a:schemeClr val="tx1"/>
                </a:solidFill>
                <a:effectLst/>
              </a:rPr>
              <a:t>достигшие 16-летнего возраста граждане </a:t>
            </a:r>
            <a:r>
              <a:rPr lang="ru-RU" dirty="0">
                <a:solidFill>
                  <a:schemeClr val="tx1"/>
                </a:solidFill>
                <a:effectLst/>
              </a:rPr>
              <a:t>РФ. Специальным субъектом административного проступка выступают должностные лица.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         За лиц, не достигших 16-и летнего возраста несут ответственность их законные представители (родители, опекуны, попечители)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         За бесконтрольность поведения детей ответственность несут также и родители.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523" y="3168074"/>
            <a:ext cx="5103303" cy="348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6054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191" y="157017"/>
            <a:ext cx="10760969" cy="1958109"/>
          </a:xfrm>
        </p:spPr>
        <p:txBody>
          <a:bodyPr>
            <a:normAutofit/>
          </a:bodyPr>
          <a:lstStyle/>
          <a:p>
            <a:r>
              <a:rPr lang="ru-RU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Статья</a:t>
            </a:r>
            <a:r>
              <a:rPr lang="ru-RU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25.2   КоАП РФ</a:t>
            </a:r>
            <a:r>
              <a:rPr lang="ru-RU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br>
              <a:rPr lang="ru-RU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chemeClr val="tx1"/>
                </a:solidFill>
                <a:effectLst/>
              </a:rPr>
              <a:t>Физический, моральный  или имущественный вред</a:t>
            </a:r>
            <a:r>
              <a:rPr lang="ru-RU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   (</a:t>
            </a:r>
            <a:r>
              <a:rPr lang="ru-RU" u="sng" dirty="0">
                <a:solidFill>
                  <a:schemeClr val="tx1"/>
                </a:solidFill>
                <a:effectLst/>
              </a:rPr>
              <a:t>моральный</a:t>
            </a:r>
            <a:r>
              <a:rPr lang="ru-RU" dirty="0">
                <a:solidFill>
                  <a:schemeClr val="tx1"/>
                </a:solidFill>
                <a:effectLst/>
              </a:rPr>
              <a:t> – не цензурная речь в адрес другого человека;  </a:t>
            </a:r>
            <a:r>
              <a:rPr lang="ru-RU" u="sng" dirty="0">
                <a:solidFill>
                  <a:schemeClr val="tx1"/>
                </a:solidFill>
                <a:effectLst/>
              </a:rPr>
              <a:t>физический</a:t>
            </a:r>
            <a:r>
              <a:rPr lang="ru-RU" dirty="0">
                <a:solidFill>
                  <a:schemeClr val="tx1"/>
                </a:solidFill>
                <a:effectLst/>
              </a:rPr>
              <a:t> – укус человека собакой, владелец которой выгуливал ее вопреки установленным правилам без намордника; </a:t>
            </a:r>
            <a:r>
              <a:rPr lang="ru-RU" u="sng" dirty="0">
                <a:solidFill>
                  <a:schemeClr val="tx1"/>
                </a:solidFill>
                <a:effectLst/>
              </a:rPr>
              <a:t>материальный</a:t>
            </a:r>
            <a:r>
              <a:rPr lang="ru-RU" dirty="0">
                <a:solidFill>
                  <a:schemeClr val="tx1"/>
                </a:solidFill>
                <a:effectLst/>
              </a:rPr>
              <a:t> - повреждение автомашины )</a:t>
            </a:r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873" y="3106955"/>
            <a:ext cx="5120000" cy="34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490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это общественно опасное, противоправное, виновное деяние дееспособного лица, за которое предусмотрено уголовное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наказание. В местах не столь отдаленных…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545" y="2623128"/>
            <a:ext cx="4784437" cy="3588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677" y="2623128"/>
            <a:ext cx="5076088" cy="3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935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преступлений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преступления небольшой тяжести-  наказание </a:t>
            </a:r>
            <a:r>
              <a:rPr lang="ru-RU" dirty="0">
                <a:solidFill>
                  <a:schemeClr val="tx1"/>
                </a:solidFill>
              </a:rPr>
              <a:t>до 2 лет лишения свободы.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преступления средней тяжести- наказание </a:t>
            </a:r>
            <a:r>
              <a:rPr lang="ru-RU" dirty="0">
                <a:solidFill>
                  <a:schemeClr val="tx1"/>
                </a:solidFill>
              </a:rPr>
              <a:t>до 5 лет лишения свободы.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тяжкие преступления- </a:t>
            </a:r>
            <a:r>
              <a:rPr lang="ru-RU" dirty="0">
                <a:solidFill>
                  <a:schemeClr val="tx1"/>
                </a:solidFill>
              </a:rPr>
              <a:t>наказание до 10 лет лишения свободы </a:t>
            </a:r>
          </a:p>
          <a:p>
            <a:r>
              <a:rPr lang="ru-RU" b="1" dirty="0">
                <a:solidFill>
                  <a:schemeClr val="tx1"/>
                </a:solidFill>
              </a:rPr>
              <a:t>особо тяжкие преступления -</a:t>
            </a:r>
            <a:r>
              <a:rPr lang="ru-RU" dirty="0">
                <a:solidFill>
                  <a:schemeClr val="tx1"/>
                </a:solidFill>
              </a:rPr>
              <a:t>наказание в виде лишения свободы на срок выше 10 лет или более строгое наказание </a:t>
            </a:r>
          </a:p>
          <a:p>
            <a:endParaRPr lang="ru-RU" dirty="0"/>
          </a:p>
        </p:txBody>
      </p:sp>
      <p:pic>
        <p:nvPicPr>
          <p:cNvPr id="2051" name="Picture 3" descr="C:\Users\1\Desktop\1520009304_sobr-granit-peter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20" y="3688080"/>
            <a:ext cx="5425440" cy="3169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786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148</TotalTime>
  <Words>473</Words>
  <Application>Microsoft Office PowerPoint</Application>
  <PresentationFormat>Произвольный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Сланец</vt:lpstr>
      <vt:lpstr>Профилактика правонарушений среди несовершеннолетних </vt:lpstr>
      <vt:lpstr>Виды правонарушений </vt:lpstr>
      <vt:lpstr>ПРОСТУПОК ЭТО</vt:lpstr>
      <vt:lpstr>Административное правонарушение это</vt:lpstr>
      <vt:lpstr>Административное правонарушение</vt:lpstr>
      <vt:lpstr>Слайд 6</vt:lpstr>
      <vt:lpstr>Статья 25.2   КоАП РФ  </vt:lpstr>
      <vt:lpstr>Преступление</vt:lpstr>
      <vt:lpstr>Виды преступлений </vt:lpstr>
      <vt:lpstr>Слайд 10</vt:lpstr>
      <vt:lpstr>Уголовная ответственность наступает с 16, за некоторые виды преступлений с 14 лет за:</vt:lpstr>
      <vt:lpstr>Последствия правонарушений</vt:lpstr>
      <vt:lpstr>ЗА ПРЕСТУПЛЕНИЕМ СЛЕДУЕТ НАКАЗАНИЕ                     Гораций</vt:lpstr>
      <vt:lpstr>Малолетние заключенные наказанные за правонарушения или незаконные деяния</vt:lpstr>
      <vt:lpstr>Только слабые совершают преступления,  сильному и счастливому они ни к чему.</vt:lpstr>
      <vt:lpstr>Спасибо за  внимание!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правонарушений среди несовершеннолетних</dc:title>
  <dc:creator>RePack by Diakov</dc:creator>
  <cp:lastModifiedBy>1</cp:lastModifiedBy>
  <cp:revision>9</cp:revision>
  <dcterms:created xsi:type="dcterms:W3CDTF">2020-01-19T17:06:50Z</dcterms:created>
  <dcterms:modified xsi:type="dcterms:W3CDTF">2020-01-23T11:42:18Z</dcterms:modified>
</cp:coreProperties>
</file>