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4" r:id="rId2"/>
    <p:sldId id="285" r:id="rId3"/>
    <p:sldId id="276" r:id="rId4"/>
    <p:sldId id="279" r:id="rId5"/>
    <p:sldId id="263" r:id="rId6"/>
    <p:sldId id="257" r:id="rId7"/>
    <p:sldId id="278" r:id="rId8"/>
    <p:sldId id="269" r:id="rId9"/>
    <p:sldId id="277" r:id="rId10"/>
    <p:sldId id="282" r:id="rId11"/>
    <p:sldId id="281" r:id="rId12"/>
    <p:sldId id="280" r:id="rId13"/>
    <p:sldId id="259" r:id="rId14"/>
    <p:sldId id="260" r:id="rId15"/>
    <p:sldId id="261" r:id="rId16"/>
    <p:sldId id="262" r:id="rId17"/>
    <p:sldId id="283" r:id="rId18"/>
    <p:sldId id="270"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A7D725C9-3DDA-456F-AC10-B663D7E6663D}" type="datetimeFigureOut">
              <a:rPr lang="ru-RU" smtClean="0"/>
              <a:pPr/>
              <a:t>22.03.2023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C4C156E4-205E-4D2B-BDB9-F871A36650C9}"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7D725C9-3DDA-456F-AC10-B663D7E6663D}" type="datetimeFigureOut">
              <a:rPr lang="ru-RU" smtClean="0"/>
              <a:pPr/>
              <a:t>22.03.2023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C156E4-205E-4D2B-BDB9-F871A36650C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7D725C9-3DDA-456F-AC10-B663D7E6663D}" type="datetimeFigureOut">
              <a:rPr lang="ru-RU" smtClean="0"/>
              <a:pPr/>
              <a:t>22.03.2023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C156E4-205E-4D2B-BDB9-F871A36650C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7D725C9-3DDA-456F-AC10-B663D7E6663D}" type="datetimeFigureOut">
              <a:rPr lang="ru-RU" smtClean="0"/>
              <a:pPr/>
              <a:t>22.03.2023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C156E4-205E-4D2B-BDB9-F871A36650C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7D725C9-3DDA-456F-AC10-B663D7E6663D}" type="datetimeFigureOut">
              <a:rPr lang="ru-RU" smtClean="0"/>
              <a:pPr/>
              <a:t>22.03.2023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C156E4-205E-4D2B-BDB9-F871A36650C9}"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7D725C9-3DDA-456F-AC10-B663D7E6663D}" type="datetimeFigureOut">
              <a:rPr lang="ru-RU" smtClean="0"/>
              <a:pPr/>
              <a:t>22.03.2023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4C156E4-205E-4D2B-BDB9-F871A36650C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A7D725C9-3DDA-456F-AC10-B663D7E6663D}" type="datetimeFigureOut">
              <a:rPr lang="ru-RU" smtClean="0"/>
              <a:pPr/>
              <a:t>22.03.2023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4C156E4-205E-4D2B-BDB9-F871A36650C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7D725C9-3DDA-456F-AC10-B663D7E6663D}" type="datetimeFigureOut">
              <a:rPr lang="ru-RU" smtClean="0"/>
              <a:pPr/>
              <a:t>22.03.2023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4C156E4-205E-4D2B-BDB9-F871A36650C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7D725C9-3DDA-456F-AC10-B663D7E6663D}" type="datetimeFigureOut">
              <a:rPr lang="ru-RU" smtClean="0"/>
              <a:pPr/>
              <a:t>22.03.2023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4C156E4-205E-4D2B-BDB9-F871A36650C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7D725C9-3DDA-456F-AC10-B663D7E6663D}" type="datetimeFigureOut">
              <a:rPr lang="ru-RU" smtClean="0"/>
              <a:pPr/>
              <a:t>22.03.2023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4C156E4-205E-4D2B-BDB9-F871A36650C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7D725C9-3DDA-456F-AC10-B663D7E6663D}" type="datetimeFigureOut">
              <a:rPr lang="ru-RU" smtClean="0"/>
              <a:pPr/>
              <a:t>22.03.2023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C4C156E4-205E-4D2B-BDB9-F871A36650C9}"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7D725C9-3DDA-456F-AC10-B663D7E6663D}" type="datetimeFigureOut">
              <a:rPr lang="ru-RU" smtClean="0"/>
              <a:pPr/>
              <a:t>22.03.2023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4C156E4-205E-4D2B-BDB9-F871A36650C9}"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6000" dirty="0">
                <a:effectLst/>
                <a:latin typeface="Times New Roman" panose="02020603050405020304" pitchFamily="18" charset="0"/>
                <a:ea typeface="Calibri" panose="020F0502020204030204" pitchFamily="34" charset="0"/>
              </a:rPr>
              <a:t>Основные проблемы складских бизнес-процессов</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1084973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System\Новая папка\Гульмира\МАБ\логистика\склад\image016.GIF"/>
          <p:cNvPicPr>
            <a:picLocks noGrp="1" noChangeAspect="1" noChangeArrowheads="1"/>
          </p:cNvPicPr>
          <p:nvPr>
            <p:ph idx="1"/>
          </p:nvPr>
        </p:nvPicPr>
        <p:blipFill>
          <a:blip r:embed="rId2"/>
          <a:srcRect/>
          <a:stretch>
            <a:fillRect/>
          </a:stretch>
        </p:blipFill>
        <p:spPr bwMode="auto">
          <a:xfrm>
            <a:off x="683568" y="183414"/>
            <a:ext cx="7848872" cy="644918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1" name="Picture 3" descr="D:\System\Новая папка\Гульмира\МАБ\логистика\склад\image084.gif"/>
          <p:cNvPicPr>
            <a:picLocks noChangeAspect="1" noChangeArrowheads="1"/>
          </p:cNvPicPr>
          <p:nvPr/>
        </p:nvPicPr>
        <p:blipFill>
          <a:blip r:embed="rId2"/>
          <a:srcRect/>
          <a:stretch>
            <a:fillRect/>
          </a:stretch>
        </p:blipFill>
        <p:spPr bwMode="auto">
          <a:xfrm>
            <a:off x="214282" y="0"/>
            <a:ext cx="7036510" cy="4572032"/>
          </a:xfrm>
          <a:prstGeom prst="rect">
            <a:avLst/>
          </a:prstGeom>
          <a:noFill/>
        </p:spPr>
      </p:pic>
      <p:sp>
        <p:nvSpPr>
          <p:cNvPr id="7" name="Содержимое 6"/>
          <p:cNvSpPr>
            <a:spLocks noGrp="1"/>
          </p:cNvSpPr>
          <p:nvPr>
            <p:ph idx="1"/>
          </p:nvPr>
        </p:nvSpPr>
        <p:spPr>
          <a:xfrm>
            <a:off x="0" y="4572008"/>
            <a:ext cx="9144000" cy="2285992"/>
          </a:xfrm>
        </p:spPr>
        <p:txBody>
          <a:bodyPr>
            <a:normAutofit fontScale="62500" lnSpcReduction="20000"/>
          </a:bodyPr>
          <a:lstStyle/>
          <a:p>
            <a:r>
              <a:rPr lang="ru-RU" dirty="0" smtClean="0"/>
              <a:t>График показывает зависимость затрат от увеличения количества складов в </a:t>
            </a:r>
            <a:r>
              <a:rPr lang="ru-RU" dirty="0" err="1" smtClean="0"/>
              <a:t>логистической</a:t>
            </a:r>
            <a:r>
              <a:rPr lang="ru-RU" dirty="0" smtClean="0"/>
              <a:t> системе сбыта. При увеличении числа складов в системе транспортные затраты и упущенная выгода от продаж уменьшаются, но в то же время происходит одновременное увеличение стоимости запасов и расходов на хранение. Транспортные расходы уменьшаются пропорционально увеличению загрузки транспортного средства. Увеличение числа складов приближает их к потребителю, а значит, сокращается расстояние доставки, что и приводит к уменьшению транспортных расходов. Стоимость складирования возрастает, так как расходы на эксплуатацию при хранении груза на складе будут увеличиваться пропорционально числу складов. Аналогично происходит и увеличение общих запасов, хранящихся на складах, и связанных с этим затрат.</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System\Новая папка\Гульмира\МАБ\логистика\склад\1-2.png"/>
          <p:cNvPicPr>
            <a:picLocks noGrp="1" noChangeAspect="1" noChangeArrowheads="1"/>
          </p:cNvPicPr>
          <p:nvPr>
            <p:ph idx="1"/>
          </p:nvPr>
        </p:nvPicPr>
        <p:blipFill>
          <a:blip r:embed="rId2"/>
          <a:srcRect/>
          <a:stretch>
            <a:fillRect/>
          </a:stretch>
        </p:blipFill>
        <p:spPr bwMode="auto">
          <a:xfrm>
            <a:off x="1500166" y="285728"/>
            <a:ext cx="4546874" cy="63246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40768"/>
            <a:ext cx="8229600" cy="4389120"/>
          </a:xfrm>
        </p:spPr>
        <p:txBody>
          <a:bodyPr/>
          <a:lstStyle/>
          <a:p>
            <a:r>
              <a:rPr lang="ru-RU" dirty="0" smtClean="0"/>
              <a:t>Формирование ассортимента складывается из операций по накоплению товаров разных производителей для выполнения заказов широкого ассортимента, поступающих от многочисленных предприятий розничной торговли. Выгоды такого распределительного центра проявляются в экономии затрат как производителей, так и получателей.</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124744"/>
            <a:ext cx="8229600" cy="4389120"/>
          </a:xfrm>
        </p:spPr>
        <p:txBody>
          <a:bodyPr/>
          <a:lstStyle/>
          <a:p>
            <a:r>
              <a:rPr lang="ru-RU" dirty="0" smtClean="0"/>
              <a:t>Услуги, оказываемые складами, не всегда напрямую ведут к сокращению затрат. Иногда затраты могут расти, но при этом повышается уровень сервиса покупателей (сокращаются сроки выполнения заказов, расширяется ассортимент, исключаются случаи отсутствия товаров в продаже и т.д.), что в конечном итоге приводит к повышению эффективности </a:t>
            </a:r>
            <a:r>
              <a:rPr lang="ru-RU" dirty="0" err="1" smtClean="0"/>
              <a:t>логистической</a:t>
            </a:r>
            <a:r>
              <a:rPr lang="ru-RU" dirty="0" smtClean="0"/>
              <a:t> системы, пользующейся услугами склада.</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12776"/>
            <a:ext cx="8229600" cy="4389120"/>
          </a:xfrm>
        </p:spPr>
        <p:txBody>
          <a:bodyPr>
            <a:normAutofit fontScale="77500" lnSpcReduction="20000"/>
          </a:bodyPr>
          <a:lstStyle/>
          <a:p>
            <a:r>
              <a:rPr lang="ru-RU" dirty="0" err="1" smtClean="0"/>
              <a:t>Логистическая</a:t>
            </a:r>
            <a:r>
              <a:rPr lang="ru-RU" dirty="0" smtClean="0"/>
              <a:t> задача организации эффективного складского хозяйства решается в следующем порядке:</a:t>
            </a:r>
          </a:p>
          <a:p>
            <a:pPr marL="0" indent="0">
              <a:buNone/>
            </a:pPr>
            <a:endParaRPr lang="ru-RU" dirty="0" smtClean="0"/>
          </a:p>
          <a:p>
            <a:r>
              <a:rPr lang="ru-RU" dirty="0" smtClean="0"/>
              <a:t>1-й этап. Определяется, нужно ли создавать склад или лучше воспользоваться прямыми поставками.</a:t>
            </a:r>
          </a:p>
          <a:p>
            <a:pPr marL="0" indent="0">
              <a:buNone/>
            </a:pPr>
            <a:endParaRPr lang="ru-RU" dirty="0" smtClean="0"/>
          </a:p>
          <a:p>
            <a:r>
              <a:rPr lang="ru-RU" dirty="0" smtClean="0"/>
              <a:t>2-й этап. Выбирается тип склада.</a:t>
            </a:r>
          </a:p>
          <a:p>
            <a:pPr marL="0" indent="0">
              <a:buNone/>
            </a:pPr>
            <a:endParaRPr lang="ru-RU" dirty="0" smtClean="0"/>
          </a:p>
          <a:p>
            <a:r>
              <a:rPr lang="ru-RU" dirty="0" smtClean="0"/>
              <a:t>3-й этап. Рассчитывается оптимальное количество необходимых складов.</a:t>
            </a:r>
          </a:p>
          <a:p>
            <a:pPr marL="0" indent="0">
              <a:buNone/>
            </a:pPr>
            <a:endParaRPr lang="ru-RU" dirty="0" smtClean="0"/>
          </a:p>
          <a:p>
            <a:r>
              <a:rPr lang="ru-RU" dirty="0" smtClean="0"/>
              <a:t>4-й этап. Определяются места расположения складов и размеры.</a:t>
            </a:r>
          </a:p>
          <a:p>
            <a:pPr marL="0" indent="0">
              <a:buNone/>
            </a:pPr>
            <a:endParaRPr lang="ru-RU" dirty="0" smtClean="0"/>
          </a:p>
          <a:p>
            <a:r>
              <a:rPr lang="ru-RU" dirty="0" smtClean="0"/>
              <a:t>5-й этап. Проектируется логистическая система склада.</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681682"/>
          </a:xfrm>
        </p:spPr>
        <p:txBody>
          <a:bodyPr>
            <a:normAutofit fontScale="70000" lnSpcReduction="20000"/>
          </a:bodyPr>
          <a:lstStyle/>
          <a:p>
            <a:r>
              <a:rPr lang="ru-RU" sz="3400" dirty="0" smtClean="0"/>
              <a:t>Собственным называется склад, которым владеет или управляет та же фирма, которой принадлежат хранящиеся в нем товары. При этом складские помещения могут быть собственными или арендованными. Выбор между приобретением (строительством) или арендой определяется финансовой целесообразностью. Однако складские помещения, предлагаемые в аренду, могут не подходить фирме, тогда рассматриваются варианты покупки или строительства.</a:t>
            </a:r>
          </a:p>
          <a:p>
            <a:r>
              <a:rPr lang="ru-RU" sz="3400" dirty="0" smtClean="0"/>
              <a:t> </a:t>
            </a:r>
          </a:p>
          <a:p>
            <a:r>
              <a:rPr lang="ru-RU" sz="3400" dirty="0" smtClean="0"/>
              <a:t>Главные преимущества собственного склада связаны с высокой степенью контроля его деятельности, полномочиями принимать все хозяйственные решения, максимально приспосабливать работу склада к потребностям фирмы. Полный контроль облегчает интеграцию складских операций с другими операциями </a:t>
            </a:r>
            <a:r>
              <a:rPr lang="ru-RU" sz="3400" dirty="0" err="1" smtClean="0"/>
              <a:t>логистического</a:t>
            </a:r>
            <a:r>
              <a:rPr lang="ru-RU" sz="3400" dirty="0" smtClean="0"/>
              <a:t> процесса предприятия.</a:t>
            </a:r>
          </a:p>
          <a:p>
            <a:endParaRPr lang="ru-RU" sz="3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681682"/>
          </a:xfrm>
        </p:spPr>
        <p:txBody>
          <a:bodyPr>
            <a:normAutofit fontScale="62500" lnSpcReduction="20000"/>
          </a:bodyPr>
          <a:lstStyle/>
          <a:p>
            <a:r>
              <a:rPr lang="ru-RU" sz="3400" dirty="0" smtClean="0"/>
              <a:t>Контрактные склады - это независимое предприятие, оказывающее складские услуги за определенное вознаграждение (фиксированная плата или процент от стоимости хранимых товаров). Отдельные виды затрат на складах общего пользования часто бывают ниже, чем на собственных, что объясняется более высокой производительностью и экономией за счет увеличения масштабов деятельности. Например, возможна экономия транспортных расходов благодаря укрупнению отправок, комплектуемых из товаров нескольких пользователей склада.</a:t>
            </a:r>
          </a:p>
          <a:p>
            <a:r>
              <a:rPr lang="ru-RU" sz="3400" dirty="0" smtClean="0"/>
              <a:t> </a:t>
            </a:r>
          </a:p>
          <a:p>
            <a:r>
              <a:rPr lang="ru-RU" sz="3400" dirty="0" smtClean="0"/>
              <a:t>Использование таких складов дает возможность легко менять месторасположение складской сети, размеры и количество составляющих ее элементов, т.е. гибко реагировать на колебания спроса, требования поставщиков и т.д. Фирма, имеющая собственные склады, лишена такой гибкости, так как для изменения </a:t>
            </a:r>
            <a:r>
              <a:rPr lang="ru-RU" sz="3400" dirty="0" err="1" smtClean="0"/>
              <a:t>логистической</a:t>
            </a:r>
            <a:r>
              <a:rPr lang="ru-RU" sz="3400" dirty="0" smtClean="0"/>
              <a:t> структуры ей необходимо купить новый объект и продать старый.</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96752"/>
            <a:ext cx="8229600" cy="4389120"/>
          </a:xfrm>
        </p:spPr>
        <p:txBody>
          <a:bodyPr>
            <a:normAutofit fontScale="85000" lnSpcReduction="20000"/>
          </a:bodyPr>
          <a:lstStyle/>
          <a:p>
            <a:r>
              <a:rPr lang="ru-RU" dirty="0" smtClean="0"/>
              <a:t>Для повышения эффективности </a:t>
            </a:r>
            <a:r>
              <a:rPr lang="ru-RU" dirty="0" err="1" smtClean="0"/>
              <a:t>грузопереработки</a:t>
            </a:r>
            <a:r>
              <a:rPr lang="ru-RU" dirty="0" smtClean="0"/>
              <a:t> готовые продукты (или отдельные их компоненты) обычно группируют в более крупные единицы, укладывая в коробки, мешки, ящики или бочки. Все эти емкости, служащие для первичного объединения отдельных продуктов, называют промышленной упаковкой. Иногда для удобства </a:t>
            </a:r>
            <a:r>
              <a:rPr lang="ru-RU" dirty="0" err="1" smtClean="0"/>
              <a:t>грузопереработки</a:t>
            </a:r>
            <a:r>
              <a:rPr lang="ru-RU" dirty="0" smtClean="0"/>
              <a:t> промышленные упаковки сводят в более крупные грузовые отправки. Этот процесс называется контейнеризацией, или созданием укрупненных грузовых единиц.</a:t>
            </a:r>
          </a:p>
          <a:p>
            <a:r>
              <a:rPr lang="ru-RU" dirty="0" smtClean="0"/>
              <a:t> </a:t>
            </a:r>
          </a:p>
          <a:p>
            <a:r>
              <a:rPr lang="ru-RU" dirty="0" smtClean="0"/>
              <a:t>Промышленная упаковка и укрупненная грузовая единица являются основными объектами </a:t>
            </a:r>
            <a:r>
              <a:rPr lang="ru-RU" dirty="0" err="1" smtClean="0"/>
              <a:t>грузопереработки</a:t>
            </a:r>
            <a:r>
              <a:rPr lang="ru-RU" dirty="0" smtClean="0"/>
              <a:t> в логистическом канале.</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sz="2400" dirty="0"/>
              <a:t>Движение материальных потоков в логистической цепи осуществляется с помощью входящей в ее состав транспортно-складской системы. Узловыми пунктами этой системы являются различные склады.</a:t>
            </a:r>
            <a:br>
              <a:rPr lang="ru-RU" sz="2400" dirty="0"/>
            </a:br>
            <a:r>
              <a:rPr lang="ru-RU" sz="2400" dirty="0"/>
              <a:t> </a:t>
            </a:r>
            <a:br>
              <a:rPr lang="ru-RU" sz="2400" dirty="0"/>
            </a:br>
            <a:r>
              <a:rPr lang="ru-RU" sz="2400" dirty="0"/>
              <a:t>Склады - это здания, сооружения и разнообразные устройства, предназначенные для приема, размещения и хранения поступивших в них товаров, подготовки их к потреблению и отпуску потребителям.</a:t>
            </a:r>
            <a:endParaRPr lang="ru-RU" dirty="0"/>
          </a:p>
        </p:txBody>
      </p:sp>
    </p:spTree>
    <p:extLst>
      <p:ext uri="{BB962C8B-B14F-4D97-AF65-F5344CB8AC3E}">
        <p14:creationId xmlns:p14="http://schemas.microsoft.com/office/powerpoint/2010/main" val="24731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24744"/>
            <a:ext cx="8229600" cy="4389120"/>
          </a:xfrm>
        </p:spPr>
        <p:txBody>
          <a:bodyPr/>
          <a:lstStyle/>
          <a:p>
            <a:r>
              <a:rPr lang="ru-RU" dirty="0" smtClean="0"/>
              <a:t>Логистика складирования - отрасль логистики, занимающаяся вопросами разработки методов организации складского хозяйства, системы закупок, приемки, размещения, учета товаров и управления запасами с целью минимизации затрат, связанных со складированием и переработкой товаров. Это также комплекс взаимосвязанных операций, реализуемых в процессе преобразования материального потока в складском хозяйстве. </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610244"/>
          </a:xfrm>
        </p:spPr>
        <p:txBody>
          <a:bodyPr>
            <a:normAutofit fontScale="70000" lnSpcReduction="20000"/>
          </a:bodyPr>
          <a:lstStyle/>
          <a:p>
            <a:r>
              <a:rPr lang="ru-RU" dirty="0" smtClean="0"/>
              <a:t>Основными причинами использования складов в </a:t>
            </a:r>
            <a:r>
              <a:rPr lang="ru-RU" dirty="0" err="1" smtClean="0"/>
              <a:t>логистической</a:t>
            </a:r>
            <a:r>
              <a:rPr lang="ru-RU" dirty="0" smtClean="0"/>
              <a:t> системе являются: </a:t>
            </a:r>
          </a:p>
          <a:p>
            <a:pPr marL="0" indent="0">
              <a:buNone/>
            </a:pPr>
            <a:r>
              <a:rPr lang="ru-RU" dirty="0" smtClean="0"/>
              <a:t> </a:t>
            </a:r>
          </a:p>
          <a:p>
            <a:r>
              <a:rPr lang="ru-RU" dirty="0" smtClean="0"/>
              <a:t>1) уменьшение </a:t>
            </a:r>
            <a:r>
              <a:rPr lang="ru-RU" dirty="0" err="1" smtClean="0"/>
              <a:t>логистических</a:t>
            </a:r>
            <a:r>
              <a:rPr lang="ru-RU" dirty="0" smtClean="0"/>
              <a:t> издержек при транспортировке за счет организации перевозок экономичными партиями; </a:t>
            </a:r>
          </a:p>
          <a:p>
            <a:pPr marL="0" indent="0">
              <a:buNone/>
            </a:pPr>
            <a:endParaRPr lang="ru-RU" dirty="0" smtClean="0"/>
          </a:p>
          <a:p>
            <a:r>
              <a:rPr lang="ru-RU" dirty="0" smtClean="0"/>
              <a:t>2) координация и выравнивание спроса и предложения в снабжении и распределении за счет создания страховых и сезонных запасов; </a:t>
            </a:r>
          </a:p>
          <a:p>
            <a:pPr marL="0" indent="0">
              <a:buNone/>
            </a:pPr>
            <a:endParaRPr lang="ru-RU" dirty="0" smtClean="0"/>
          </a:p>
          <a:p>
            <a:r>
              <a:rPr lang="ru-RU" dirty="0" smtClean="0"/>
              <a:t>3) обеспечение бесперебойного процесса производства за счет создания запасов материально-технических ресурсов; </a:t>
            </a:r>
          </a:p>
          <a:p>
            <a:pPr marL="0" indent="0">
              <a:buNone/>
            </a:pPr>
            <a:endParaRPr lang="ru-RU" dirty="0" smtClean="0"/>
          </a:p>
          <a:p>
            <a:r>
              <a:rPr lang="ru-RU" dirty="0" smtClean="0"/>
              <a:t>4) обеспечение максимального удовлетворения потребительского спроса за счет формирования ассортимента продукции; </a:t>
            </a:r>
          </a:p>
          <a:p>
            <a:pPr marL="0" indent="0">
              <a:buNone/>
            </a:pPr>
            <a:endParaRPr lang="ru-RU" dirty="0" smtClean="0"/>
          </a:p>
          <a:p>
            <a:r>
              <a:rPr lang="ru-RU" dirty="0" smtClean="0"/>
              <a:t>5) создание условий для поддержания активной стратегии сбыта; </a:t>
            </a:r>
          </a:p>
          <a:p>
            <a:pPr marL="0" indent="0">
              <a:buNone/>
            </a:pPr>
            <a:endParaRPr lang="ru-RU" dirty="0" smtClean="0"/>
          </a:p>
          <a:p>
            <a:r>
              <a:rPr lang="ru-RU" dirty="0" smtClean="0"/>
              <a:t>6) увеличение географического охвата рынков сбыта; </a:t>
            </a:r>
          </a:p>
          <a:p>
            <a:pPr marL="0" indent="0">
              <a:buNone/>
            </a:pPr>
            <a:endParaRPr lang="ru-RU" dirty="0" smtClean="0"/>
          </a:p>
          <a:p>
            <a:r>
              <a:rPr lang="ru-RU" dirty="0" smtClean="0"/>
              <a:t>7) обеспечение гибкой политики обслуживания.</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t>Таким образом, складское хозяйство создается с целью приема материального потока с одними параметрами (размерными, качественными, временными), его переработки, накопления и выдачи с другими параметрами установленному потребителю.</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0000" lnSpcReduction="20000"/>
          </a:bodyPr>
          <a:lstStyle/>
          <a:p>
            <a:r>
              <a:rPr lang="ru-RU" dirty="0" smtClean="0"/>
              <a:t>К основным функциям склада относят:</a:t>
            </a:r>
          </a:p>
          <a:p>
            <a:pPr marL="0" indent="0">
              <a:buNone/>
            </a:pPr>
            <a:endParaRPr lang="ru-RU" dirty="0" smtClean="0"/>
          </a:p>
          <a:p>
            <a:r>
              <a:rPr lang="ru-RU" dirty="0" smtClean="0"/>
              <a:t>преобразование производственного ассортимента в потребительский в соответствии со спросом;</a:t>
            </a:r>
          </a:p>
          <a:p>
            <a:pPr marL="0" indent="0">
              <a:buNone/>
            </a:pPr>
            <a:endParaRPr lang="ru-RU" dirty="0" smtClean="0"/>
          </a:p>
          <a:p>
            <a:r>
              <a:rPr lang="ru-RU" dirty="0" smtClean="0"/>
              <a:t>складирование и хранение. Эти функции позволяют выравнивать временную разницу между выпуском продукции и ее потреблением, дают возможность осуществлять непрерывное производство и снабжение, используя хранящиеся товарные запасы;</a:t>
            </a:r>
          </a:p>
          <a:p>
            <a:pPr marL="0" indent="0">
              <a:buNone/>
            </a:pPr>
            <a:endParaRPr lang="ru-RU" dirty="0" smtClean="0"/>
          </a:p>
          <a:p>
            <a:r>
              <a:rPr lang="ru-RU" dirty="0" smtClean="0"/>
              <a:t>консолидация (объединение) и транспортировка грузов. Консолидация небольших партий для нескольких клиентов до полной загрузки транспортного средства осуществляется с целью сокращения транспортных расходов;</a:t>
            </a:r>
          </a:p>
          <a:p>
            <a:pPr marL="0" indent="0">
              <a:buNone/>
            </a:pPr>
            <a:endParaRPr lang="ru-RU" dirty="0" smtClean="0"/>
          </a:p>
          <a:p>
            <a:r>
              <a:rPr lang="ru-RU" dirty="0" smtClean="0"/>
              <a:t>предоставление услуг (подготовка товаров к продаже, проверка качества, транспортно-экспедиционные услуги и т.д.).</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824558"/>
          </a:xfrm>
        </p:spPr>
        <p:txBody>
          <a:bodyPr>
            <a:normAutofit fontScale="77500" lnSpcReduction="20000"/>
          </a:bodyPr>
          <a:lstStyle/>
          <a:p>
            <a:r>
              <a:rPr lang="ru-RU" dirty="0" smtClean="0"/>
              <a:t>Складирование выполняет широкий диапазон задач, в том числе:</a:t>
            </a:r>
          </a:p>
          <a:p>
            <a:r>
              <a:rPr lang="ru-RU" dirty="0" smtClean="0"/>
              <a:t> </a:t>
            </a:r>
          </a:p>
          <a:p>
            <a:r>
              <a:rPr lang="ru-RU" dirty="0" smtClean="0"/>
              <a:t>- приемка продукции и ее размещение;</a:t>
            </a:r>
          </a:p>
          <a:p>
            <a:r>
              <a:rPr lang="ru-RU" dirty="0" smtClean="0"/>
              <a:t> - хранение и мониторинг товаров;</a:t>
            </a:r>
          </a:p>
          <a:p>
            <a:r>
              <a:rPr lang="ru-RU" dirty="0" smtClean="0"/>
              <a:t> - прием заказов</a:t>
            </a:r>
          </a:p>
          <a:p>
            <a:r>
              <a:rPr lang="ru-RU" dirty="0" smtClean="0"/>
              <a:t> - комплектация, сортировка, отгрузка</a:t>
            </a:r>
          </a:p>
          <a:p>
            <a:r>
              <a:rPr lang="ru-RU" dirty="0" smtClean="0"/>
              <a:t> - переотправка, перевалка</a:t>
            </a:r>
          </a:p>
          <a:p>
            <a:r>
              <a:rPr lang="ru-RU" dirty="0" smtClean="0"/>
              <a:t> - упаковывание</a:t>
            </a:r>
          </a:p>
          <a:p>
            <a:r>
              <a:rPr lang="ru-RU" dirty="0" smtClean="0"/>
              <a:t> - небольшие сборочные операции, загрузка в контейнер</a:t>
            </a:r>
          </a:p>
          <a:p>
            <a:r>
              <a:rPr lang="ru-RU" dirty="0" smtClean="0"/>
              <a:t> - наклейка этикеток, упаковка в </a:t>
            </a:r>
            <a:r>
              <a:rPr lang="ru-RU" dirty="0" err="1" smtClean="0"/>
              <a:t>термоусадочную</a:t>
            </a:r>
            <a:r>
              <a:rPr lang="ru-RU" dirty="0" smtClean="0"/>
              <a:t> пленку</a:t>
            </a:r>
          </a:p>
          <a:p>
            <a:r>
              <a:rPr lang="ru-RU" dirty="0" smtClean="0"/>
              <a:t> - транспортировка ( собственный перевозчик или внешний перевозчик)</a:t>
            </a:r>
          </a:p>
          <a:p>
            <a:r>
              <a:rPr lang="ru-RU" dirty="0" smtClean="0"/>
              <a:t> - импортно-экспортные услуги</a:t>
            </a:r>
          </a:p>
          <a:p>
            <a:r>
              <a:rPr lang="ru-RU" dirty="0" smtClean="0"/>
              <a:t> - отправка подтверждений о доставке</a:t>
            </a:r>
          </a:p>
          <a:p>
            <a:r>
              <a:rPr lang="ru-RU" dirty="0" smtClean="0"/>
              <a:t> - отслеживание грузов в пути/ обслуживание потребителей/ выписывание счетов</a:t>
            </a:r>
          </a:p>
          <a:p>
            <a:r>
              <a:rPr lang="ru-RU" dirty="0" smtClean="0"/>
              <a:t> - отчет по услугам/ мониторинг деятельности перевозчиков</a:t>
            </a:r>
          </a:p>
          <a:p>
            <a:r>
              <a:rPr lang="ru-RU" dirty="0" smtClean="0"/>
              <a:t>- разработка логистических систем</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t>В принципе склады следует включать в </a:t>
            </a:r>
            <a:r>
              <a:rPr lang="ru-RU" dirty="0" err="1" smtClean="0"/>
              <a:t>логистическую</a:t>
            </a:r>
            <a:r>
              <a:rPr lang="ru-RU" dirty="0" smtClean="0"/>
              <a:t> систему только в том случае, если выгоды от их деятельности превышают затраты. Экономические выгоды выражаются в сокращении </a:t>
            </a:r>
            <a:r>
              <a:rPr lang="ru-RU" dirty="0" err="1" smtClean="0"/>
              <a:t>логистических</a:t>
            </a:r>
            <a:r>
              <a:rPr lang="ru-RU" dirty="0" smtClean="0"/>
              <a:t> издержек, в первую очередь затрат на хранение и транспортных затрат. Экономия издержек возникает за счет консолидации, разукрупнения партий товаров, формирования ассортимента </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D:\System\Новая папка\Гульмира\МАБ\логистика\склад\funct1.jpg"/>
          <p:cNvPicPr>
            <a:picLocks noGrp="1"/>
          </p:cNvPicPr>
          <p:nvPr>
            <p:ph idx="1"/>
          </p:nvPr>
        </p:nvPicPr>
        <p:blipFill>
          <a:blip r:embed="rId2"/>
          <a:srcRect/>
          <a:stretch>
            <a:fillRect/>
          </a:stretch>
        </p:blipFill>
        <p:spPr bwMode="auto">
          <a:xfrm>
            <a:off x="1500166" y="404664"/>
            <a:ext cx="6286544" cy="5715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TotalTime>
  <Words>739</Words>
  <Application>Microsoft Office PowerPoint</Application>
  <PresentationFormat>Экран (4:3)</PresentationFormat>
  <Paragraphs>68</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Calibri</vt:lpstr>
      <vt:lpstr>Constantia</vt:lpstr>
      <vt:lpstr>Times New Roman</vt:lpstr>
      <vt:lpstr>Wingdings 2</vt:lpstr>
      <vt:lpstr>Поток</vt:lpstr>
      <vt:lpstr>Основные проблемы складских бизнес-процессов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WareZ Provider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Движение материальных потоков в логистической цепи осуществляется с помощью входящей в ее состав транспортно-складской системы. Узловыми пунктами этой системы являются различные склады.   Склады - это здания, сооружения и разнообразные устройства, предназначенные для приема, размещения и хранения поступивших в них товаров, подготовки их к потреблению и отпуску потребителям.</dc:title>
  <dc:creator>user_2</dc:creator>
  <cp:lastModifiedBy>Пользователь Windows</cp:lastModifiedBy>
  <cp:revision>16</cp:revision>
  <dcterms:created xsi:type="dcterms:W3CDTF">2011-11-01T03:49:03Z</dcterms:created>
  <dcterms:modified xsi:type="dcterms:W3CDTF">2023-03-22T12:15:43Z</dcterms:modified>
</cp:coreProperties>
</file>